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7" r:id="rId2"/>
    <p:sldId id="258" r:id="rId3"/>
    <p:sldId id="259" r:id="rId4"/>
    <p:sldId id="256" r:id="rId5"/>
    <p:sldId id="264" r:id="rId6"/>
    <p:sldId id="265" r:id="rId7"/>
    <p:sldId id="266" r:id="rId8"/>
    <p:sldId id="271" r:id="rId9"/>
    <p:sldId id="272" r:id="rId10"/>
    <p:sldId id="273" r:id="rId11"/>
    <p:sldId id="268" r:id="rId12"/>
    <p:sldId id="274" r:id="rId13"/>
    <p:sldId id="275" r:id="rId14"/>
    <p:sldId id="277" r:id="rId15"/>
    <p:sldId id="276" r:id="rId16"/>
    <p:sldId id="281" r:id="rId17"/>
    <p:sldId id="282" r:id="rId18"/>
    <p:sldId id="278" r:id="rId19"/>
    <p:sldId id="279" r:id="rId20"/>
    <p:sldId id="280" r:id="rId21"/>
    <p:sldId id="283"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77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40" autoAdjust="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99C40DF8-48F9-4BD3-B610-1CA0AE723022}" type="datetimeFigureOut">
              <a:rPr lang="en-US" smtClean="0"/>
              <a:t>10/11/2013</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DADBB98C-6E08-4FF6-BBFF-D08EC63965F2}" type="slidenum">
              <a:rPr lang="en-US" smtClean="0"/>
              <a:t>‹#›</a:t>
            </a:fld>
            <a:endParaRPr lang="en-US"/>
          </a:p>
        </p:txBody>
      </p:sp>
    </p:spTree>
    <p:extLst>
      <p:ext uri="{BB962C8B-B14F-4D97-AF65-F5344CB8AC3E}">
        <p14:creationId xmlns:p14="http://schemas.microsoft.com/office/powerpoint/2010/main" val="697360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95416239-CD0E-48E8-9F6B-C8436F799783}" type="datetimeFigureOut">
              <a:rPr lang="en-US" smtClean="0"/>
              <a:t>10/11/2013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423CB818-DA54-4EDB-8534-62B9F512E05E}" type="slidenum">
              <a:rPr lang="en-US" smtClean="0"/>
              <a:t>‹#›</a:t>
            </a:fld>
            <a:endParaRPr lang="en-US"/>
          </a:p>
        </p:txBody>
      </p:sp>
    </p:spTree>
    <p:extLst>
      <p:ext uri="{BB962C8B-B14F-4D97-AF65-F5344CB8AC3E}">
        <p14:creationId xmlns:p14="http://schemas.microsoft.com/office/powerpoint/2010/main" val="2896563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1</a:t>
            </a:fld>
            <a:endParaRPr lang="en-US"/>
          </a:p>
        </p:txBody>
      </p:sp>
    </p:spTree>
    <p:extLst>
      <p:ext uri="{BB962C8B-B14F-4D97-AF65-F5344CB8AC3E}">
        <p14:creationId xmlns:p14="http://schemas.microsoft.com/office/powerpoint/2010/main" val="1653459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10</a:t>
            </a:fld>
            <a:endParaRPr lang="en-US"/>
          </a:p>
        </p:txBody>
      </p:sp>
    </p:spTree>
    <p:extLst>
      <p:ext uri="{BB962C8B-B14F-4D97-AF65-F5344CB8AC3E}">
        <p14:creationId xmlns:p14="http://schemas.microsoft.com/office/powerpoint/2010/main" val="2285701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11</a:t>
            </a:fld>
            <a:endParaRPr lang="en-US"/>
          </a:p>
        </p:txBody>
      </p:sp>
    </p:spTree>
    <p:extLst>
      <p:ext uri="{BB962C8B-B14F-4D97-AF65-F5344CB8AC3E}">
        <p14:creationId xmlns:p14="http://schemas.microsoft.com/office/powerpoint/2010/main" val="3219851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12</a:t>
            </a:fld>
            <a:endParaRPr lang="en-US"/>
          </a:p>
        </p:txBody>
      </p:sp>
    </p:spTree>
    <p:extLst>
      <p:ext uri="{BB962C8B-B14F-4D97-AF65-F5344CB8AC3E}">
        <p14:creationId xmlns:p14="http://schemas.microsoft.com/office/powerpoint/2010/main" val="3856282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13</a:t>
            </a:fld>
            <a:endParaRPr lang="en-US"/>
          </a:p>
        </p:txBody>
      </p:sp>
    </p:spTree>
    <p:extLst>
      <p:ext uri="{BB962C8B-B14F-4D97-AF65-F5344CB8AC3E}">
        <p14:creationId xmlns:p14="http://schemas.microsoft.com/office/powerpoint/2010/main" val="3921115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14</a:t>
            </a:fld>
            <a:endParaRPr lang="en-US"/>
          </a:p>
        </p:txBody>
      </p:sp>
    </p:spTree>
    <p:extLst>
      <p:ext uri="{BB962C8B-B14F-4D97-AF65-F5344CB8AC3E}">
        <p14:creationId xmlns:p14="http://schemas.microsoft.com/office/powerpoint/2010/main" val="2636898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15</a:t>
            </a:fld>
            <a:endParaRPr lang="en-US"/>
          </a:p>
        </p:txBody>
      </p:sp>
    </p:spTree>
    <p:extLst>
      <p:ext uri="{BB962C8B-B14F-4D97-AF65-F5344CB8AC3E}">
        <p14:creationId xmlns:p14="http://schemas.microsoft.com/office/powerpoint/2010/main" val="7137938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18</a:t>
            </a:fld>
            <a:endParaRPr lang="en-US"/>
          </a:p>
        </p:txBody>
      </p:sp>
    </p:spTree>
    <p:extLst>
      <p:ext uri="{BB962C8B-B14F-4D97-AF65-F5344CB8AC3E}">
        <p14:creationId xmlns:p14="http://schemas.microsoft.com/office/powerpoint/2010/main" val="3113775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19</a:t>
            </a:fld>
            <a:endParaRPr lang="en-US"/>
          </a:p>
        </p:txBody>
      </p:sp>
    </p:spTree>
    <p:extLst>
      <p:ext uri="{BB962C8B-B14F-4D97-AF65-F5344CB8AC3E}">
        <p14:creationId xmlns:p14="http://schemas.microsoft.com/office/powerpoint/2010/main" val="417121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20</a:t>
            </a:fld>
            <a:endParaRPr lang="en-US"/>
          </a:p>
        </p:txBody>
      </p:sp>
    </p:spTree>
    <p:extLst>
      <p:ext uri="{BB962C8B-B14F-4D97-AF65-F5344CB8AC3E}">
        <p14:creationId xmlns:p14="http://schemas.microsoft.com/office/powerpoint/2010/main" val="1985121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2</a:t>
            </a:fld>
            <a:endParaRPr lang="en-US"/>
          </a:p>
        </p:txBody>
      </p:sp>
    </p:spTree>
    <p:extLst>
      <p:ext uri="{BB962C8B-B14F-4D97-AF65-F5344CB8AC3E}">
        <p14:creationId xmlns:p14="http://schemas.microsoft.com/office/powerpoint/2010/main" val="1890124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3</a:t>
            </a:fld>
            <a:endParaRPr lang="en-US"/>
          </a:p>
        </p:txBody>
      </p:sp>
    </p:spTree>
    <p:extLst>
      <p:ext uri="{BB962C8B-B14F-4D97-AF65-F5344CB8AC3E}">
        <p14:creationId xmlns:p14="http://schemas.microsoft.com/office/powerpoint/2010/main" val="2747010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4</a:t>
            </a:fld>
            <a:endParaRPr lang="en-US"/>
          </a:p>
        </p:txBody>
      </p:sp>
    </p:spTree>
    <p:extLst>
      <p:ext uri="{BB962C8B-B14F-4D97-AF65-F5344CB8AC3E}">
        <p14:creationId xmlns:p14="http://schemas.microsoft.com/office/powerpoint/2010/main" val="2090593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5</a:t>
            </a:fld>
            <a:endParaRPr lang="en-US"/>
          </a:p>
        </p:txBody>
      </p:sp>
    </p:spTree>
    <p:extLst>
      <p:ext uri="{BB962C8B-B14F-4D97-AF65-F5344CB8AC3E}">
        <p14:creationId xmlns:p14="http://schemas.microsoft.com/office/powerpoint/2010/main" val="2158052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6</a:t>
            </a:fld>
            <a:endParaRPr lang="en-US"/>
          </a:p>
        </p:txBody>
      </p:sp>
    </p:spTree>
    <p:extLst>
      <p:ext uri="{BB962C8B-B14F-4D97-AF65-F5344CB8AC3E}">
        <p14:creationId xmlns:p14="http://schemas.microsoft.com/office/powerpoint/2010/main" val="450595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7</a:t>
            </a:fld>
            <a:endParaRPr lang="en-US"/>
          </a:p>
        </p:txBody>
      </p:sp>
    </p:spTree>
    <p:extLst>
      <p:ext uri="{BB962C8B-B14F-4D97-AF65-F5344CB8AC3E}">
        <p14:creationId xmlns:p14="http://schemas.microsoft.com/office/powerpoint/2010/main" val="1419258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8</a:t>
            </a:fld>
            <a:endParaRPr lang="en-US"/>
          </a:p>
        </p:txBody>
      </p:sp>
    </p:spTree>
    <p:extLst>
      <p:ext uri="{BB962C8B-B14F-4D97-AF65-F5344CB8AC3E}">
        <p14:creationId xmlns:p14="http://schemas.microsoft.com/office/powerpoint/2010/main" val="249980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3CB818-DA54-4EDB-8534-62B9F512E05E}" type="slidenum">
              <a:rPr lang="en-US" smtClean="0"/>
              <a:t>9</a:t>
            </a:fld>
            <a:endParaRPr lang="en-US"/>
          </a:p>
        </p:txBody>
      </p:sp>
    </p:spTree>
    <p:extLst>
      <p:ext uri="{BB962C8B-B14F-4D97-AF65-F5344CB8AC3E}">
        <p14:creationId xmlns:p14="http://schemas.microsoft.com/office/powerpoint/2010/main" val="357434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C5FEB4-87A5-41C7-BD67-BC03402B1BAC}" type="datetimeFigureOut">
              <a:rPr lang="en-US" smtClean="0"/>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58349-9644-41BD-8FFF-5574E59145B7}" type="slidenum">
              <a:rPr lang="en-US" smtClean="0"/>
              <a:t>‹#›</a:t>
            </a:fld>
            <a:endParaRPr lang="en-US"/>
          </a:p>
        </p:txBody>
      </p:sp>
    </p:spTree>
    <p:extLst>
      <p:ext uri="{BB962C8B-B14F-4D97-AF65-F5344CB8AC3E}">
        <p14:creationId xmlns:p14="http://schemas.microsoft.com/office/powerpoint/2010/main" val="1572201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5FEB4-87A5-41C7-BD67-BC03402B1BAC}" type="datetimeFigureOut">
              <a:rPr lang="en-US" smtClean="0"/>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58349-9644-41BD-8FFF-5574E59145B7}" type="slidenum">
              <a:rPr lang="en-US" smtClean="0"/>
              <a:t>‹#›</a:t>
            </a:fld>
            <a:endParaRPr lang="en-US"/>
          </a:p>
        </p:txBody>
      </p:sp>
    </p:spTree>
    <p:extLst>
      <p:ext uri="{BB962C8B-B14F-4D97-AF65-F5344CB8AC3E}">
        <p14:creationId xmlns:p14="http://schemas.microsoft.com/office/powerpoint/2010/main" val="1662170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5FEB4-87A5-41C7-BD67-BC03402B1BAC}" type="datetimeFigureOut">
              <a:rPr lang="en-US" smtClean="0"/>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58349-9644-41BD-8FFF-5574E59145B7}" type="slidenum">
              <a:rPr lang="en-US" smtClean="0"/>
              <a:t>‹#›</a:t>
            </a:fld>
            <a:endParaRPr lang="en-US"/>
          </a:p>
        </p:txBody>
      </p:sp>
    </p:spTree>
    <p:extLst>
      <p:ext uri="{BB962C8B-B14F-4D97-AF65-F5344CB8AC3E}">
        <p14:creationId xmlns:p14="http://schemas.microsoft.com/office/powerpoint/2010/main" val="362936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5FEB4-87A5-41C7-BD67-BC03402B1BAC}" type="datetimeFigureOut">
              <a:rPr lang="en-US" smtClean="0"/>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58349-9644-41BD-8FFF-5574E59145B7}" type="slidenum">
              <a:rPr lang="en-US" smtClean="0"/>
              <a:t>‹#›</a:t>
            </a:fld>
            <a:endParaRPr lang="en-US"/>
          </a:p>
        </p:txBody>
      </p:sp>
    </p:spTree>
    <p:extLst>
      <p:ext uri="{BB962C8B-B14F-4D97-AF65-F5344CB8AC3E}">
        <p14:creationId xmlns:p14="http://schemas.microsoft.com/office/powerpoint/2010/main" val="3973078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C5FEB4-87A5-41C7-BD67-BC03402B1BAC}" type="datetimeFigureOut">
              <a:rPr lang="en-US" smtClean="0"/>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58349-9644-41BD-8FFF-5574E59145B7}" type="slidenum">
              <a:rPr lang="en-US" smtClean="0"/>
              <a:t>‹#›</a:t>
            </a:fld>
            <a:endParaRPr lang="en-US"/>
          </a:p>
        </p:txBody>
      </p:sp>
    </p:spTree>
    <p:extLst>
      <p:ext uri="{BB962C8B-B14F-4D97-AF65-F5344CB8AC3E}">
        <p14:creationId xmlns:p14="http://schemas.microsoft.com/office/powerpoint/2010/main" val="74172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C5FEB4-87A5-41C7-BD67-BC03402B1BAC}" type="datetimeFigureOut">
              <a:rPr lang="en-US" smtClean="0"/>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58349-9644-41BD-8FFF-5574E59145B7}" type="slidenum">
              <a:rPr lang="en-US" smtClean="0"/>
              <a:t>‹#›</a:t>
            </a:fld>
            <a:endParaRPr lang="en-US"/>
          </a:p>
        </p:txBody>
      </p:sp>
    </p:spTree>
    <p:extLst>
      <p:ext uri="{BB962C8B-B14F-4D97-AF65-F5344CB8AC3E}">
        <p14:creationId xmlns:p14="http://schemas.microsoft.com/office/powerpoint/2010/main" val="202008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C5FEB4-87A5-41C7-BD67-BC03402B1BAC}" type="datetimeFigureOut">
              <a:rPr lang="en-US" smtClean="0"/>
              <a:t>10/11/2013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C58349-9644-41BD-8FFF-5574E59145B7}" type="slidenum">
              <a:rPr lang="en-US" smtClean="0"/>
              <a:t>‹#›</a:t>
            </a:fld>
            <a:endParaRPr lang="en-US"/>
          </a:p>
        </p:txBody>
      </p:sp>
    </p:spTree>
    <p:extLst>
      <p:ext uri="{BB962C8B-B14F-4D97-AF65-F5344CB8AC3E}">
        <p14:creationId xmlns:p14="http://schemas.microsoft.com/office/powerpoint/2010/main" val="791140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C5FEB4-87A5-41C7-BD67-BC03402B1BAC}" type="datetimeFigureOut">
              <a:rPr lang="en-US" smtClean="0"/>
              <a:t>10/11/2013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58349-9644-41BD-8FFF-5574E59145B7}" type="slidenum">
              <a:rPr lang="en-US" smtClean="0"/>
              <a:t>‹#›</a:t>
            </a:fld>
            <a:endParaRPr lang="en-US"/>
          </a:p>
        </p:txBody>
      </p:sp>
    </p:spTree>
    <p:extLst>
      <p:ext uri="{BB962C8B-B14F-4D97-AF65-F5344CB8AC3E}">
        <p14:creationId xmlns:p14="http://schemas.microsoft.com/office/powerpoint/2010/main" val="422685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5FEB4-87A5-41C7-BD67-BC03402B1BAC}" type="datetimeFigureOut">
              <a:rPr lang="en-US" smtClean="0"/>
              <a:t>10/11/2013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C58349-9644-41BD-8FFF-5574E59145B7}" type="slidenum">
              <a:rPr lang="en-US" smtClean="0"/>
              <a:t>‹#›</a:t>
            </a:fld>
            <a:endParaRPr lang="en-US"/>
          </a:p>
        </p:txBody>
      </p:sp>
    </p:spTree>
    <p:extLst>
      <p:ext uri="{BB962C8B-B14F-4D97-AF65-F5344CB8AC3E}">
        <p14:creationId xmlns:p14="http://schemas.microsoft.com/office/powerpoint/2010/main" val="2676161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5FEB4-87A5-41C7-BD67-BC03402B1BAC}" type="datetimeFigureOut">
              <a:rPr lang="en-US" smtClean="0"/>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58349-9644-41BD-8FFF-5574E59145B7}" type="slidenum">
              <a:rPr lang="en-US" smtClean="0"/>
              <a:t>‹#›</a:t>
            </a:fld>
            <a:endParaRPr lang="en-US"/>
          </a:p>
        </p:txBody>
      </p:sp>
    </p:spTree>
    <p:extLst>
      <p:ext uri="{BB962C8B-B14F-4D97-AF65-F5344CB8AC3E}">
        <p14:creationId xmlns:p14="http://schemas.microsoft.com/office/powerpoint/2010/main" val="300643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5FEB4-87A5-41C7-BD67-BC03402B1BAC}" type="datetimeFigureOut">
              <a:rPr lang="en-US" smtClean="0"/>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58349-9644-41BD-8FFF-5574E59145B7}" type="slidenum">
              <a:rPr lang="en-US" smtClean="0"/>
              <a:t>‹#›</a:t>
            </a:fld>
            <a:endParaRPr lang="en-US"/>
          </a:p>
        </p:txBody>
      </p:sp>
    </p:spTree>
    <p:extLst>
      <p:ext uri="{BB962C8B-B14F-4D97-AF65-F5344CB8AC3E}">
        <p14:creationId xmlns:p14="http://schemas.microsoft.com/office/powerpoint/2010/main" val="426913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5FEB4-87A5-41C7-BD67-BC03402B1BAC}" type="datetimeFigureOut">
              <a:rPr lang="en-US" smtClean="0"/>
              <a:t>10/11/2013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58349-9644-41BD-8FFF-5574E59145B7}" type="slidenum">
              <a:rPr lang="en-US" smtClean="0"/>
              <a:t>‹#›</a:t>
            </a:fld>
            <a:endParaRPr lang="en-US"/>
          </a:p>
        </p:txBody>
      </p:sp>
    </p:spTree>
    <p:extLst>
      <p:ext uri="{BB962C8B-B14F-4D97-AF65-F5344CB8AC3E}">
        <p14:creationId xmlns:p14="http://schemas.microsoft.com/office/powerpoint/2010/main" val="2731861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i&amp;rct=j&amp;q=COOKING+POWERPOINT+TEMPLATES+FREE&amp;source=images&amp;cd=&amp;cad=rja&amp;docid=rJZPqBeoiPl9bM&amp;tbnid=zvoidxEWggN-mM:&amp;ved=0CAUQjRw&amp;url=http://www.free-power-point-templates.com/bakery-recipes-powerpoint/&amp;ei=sxVPUo2DPMiGqgHQhYBI&amp;bvm=bv.53537100,d.aWM&amp;psig=AFQjCNF83T4iMMtjp76v-wDvK1pPAauUhg&amp;ust=1381000991353717"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url?sa=i&amp;rct=j&amp;q=COOKING+POWERPOINT+TEMPLATES+FREE&amp;source=images&amp;cd=&amp;cad=rja&amp;docid=rJZPqBeoiPl9bM&amp;tbnid=zvoidxEWggN-mM:&amp;ved=0CAUQjRw&amp;url=http://www.free-power-point-templates.com/bakery-recipes-powerpoint/&amp;ei=sxVPUo2DPMiGqgHQhYBI&amp;bvm=bv.53537100,d.aWM&amp;psig=AFQjCNF83T4iMMtjp76v-wDvK1pPAauUhg&amp;ust=1381000991353717"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url?sa=i&amp;rct=j&amp;q=cooking%20powerpoint%20template&amp;source=images&amp;cd=&amp;cad=rja&amp;docid=sB_muebK_KZNyM&amp;tbnid=zvoidxEWggN-mM:&amp;ved=0CAUQjRw&amp;url=http://www.free-power-point-templates.com/kitchen-knife-powerpoint-template/&amp;ei=stBRUvj8EMu9qAGPx4EI&amp;bvm=bv.53537100,d.aWM&amp;psig=AFQjCNH4bf-GCh5FJsz0d4qFHmw_mJ40Vg&amp;ust=1381179947216938"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m/url?sa=i&amp;rct=j&amp;q=baking+powerpoint+presentation&amp;source=images&amp;cd=&amp;cad=rja&amp;docid=E4yUXEP6QiGHCM&amp;tbnid=ek2VNUcK_J9V7M:&amp;ved=0CAUQjRw&amp;url=http://justfacs.com/page/2/&amp;ei=kORRUu_kG8-HqQGVx4CYAg&amp;bvm=bv.53537100,d.aWM&amp;psig=AFQjCNFp23rysEfXc6_Lh0KMi8YgCRFdmQ&amp;ust=1381185012928438"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com/url?sa=i&amp;rct=j&amp;q=Trail+Mix&amp;source=images&amp;cd=&amp;cad=rja&amp;docid=g6THrvfrFnukmM&amp;tbnid=6H8HhNUZh-y8DM:&amp;ved=0CAUQjRw&amp;url=http://nourish.org/blog/venture-spotlight-cornells-trail-mix-sales/&amp;ei=IRhYUvb6OMPxqQGIooCYBQ&amp;bvm=bv.53899372,d.aWM&amp;psig=AFQjCNHEd-6JTAqcND9KDISav2BT5GPj8A&amp;ust=138159144446718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sa=i&amp;rct=j&amp;q=COOKING+POWERPOINT+TEMPLATES+FREE&amp;source=images&amp;cd=&amp;cad=rja&amp;docid=rJZPqBeoiPl9bM&amp;tbnid=zvoidxEWggN-mM:&amp;ved=0CAUQjRw&amp;url=http://www.free-power-point-templates.com/bakery-recipes-powerpoint/&amp;ei=sxVPUo2DPMiGqgHQhYBI&amp;bvm=bv.53537100,d.aWM&amp;psig=AFQjCNF83T4iMMtjp76v-wDvK1pPAauUhg&amp;ust=1381000991353717"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hyperlink" Target="http://www.google.com/url?sa=i&amp;rct=j&amp;q=Partnerships?&amp;source=images&amp;cd=&amp;cad=rja&amp;docid=a6XSMBWLT1PiTM&amp;tbnid=6B2Xw2bYN6QvoM:&amp;ved=0CAUQjRw&amp;url=http://charlesstreetvideo.net/news/csv-member-news/partnerships-and-resource-sharing-in-the-arts-sector/&amp;ei=EtRRUo7iLoO4rQGcvYF4&amp;bvm=bv.53537100,d.aWM&amp;psig=AFQjCNGsCouGyM1tr-AQ65oC6gWb08tG4w&amp;ust=1381180806545896" TargetMode="Externa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url?sa=i&amp;rct=j&amp;q=COOKING+POWERPOINT+TEMPLATES+FREE&amp;source=images&amp;cd=&amp;cad=rja&amp;docid=rJZPqBeoiPl9bM&amp;tbnid=zvoidxEWggN-mM:&amp;ved=0CAUQjRw&amp;url=http://www.free-power-point-templates.com/bakery-recipes-powerpoint/&amp;ei=sxVPUo2DPMiGqgHQhYBI&amp;bvm=bv.53537100,d.aWM&amp;psig=AFQjCNF83T4iMMtjp76v-wDvK1pPAauUhg&amp;ust=1381000991353717"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a:solidFill>
            <a:schemeClr val="accent6">
              <a:lumMod val="75000"/>
            </a:schemeClr>
          </a:solidFill>
        </p:spPr>
        <p:txBody>
          <a:bodyPr/>
          <a:lstStyle/>
          <a:p>
            <a:endParaRPr lang="en-US" dirty="0">
              <a:solidFill>
                <a:schemeClr val="accent6">
                  <a:lumMod val="75000"/>
                </a:schemeClr>
              </a:solidFill>
            </a:endParaRPr>
          </a:p>
        </p:txBody>
      </p:sp>
      <p:sp>
        <p:nvSpPr>
          <p:cNvPr id="3" name="Content Placeholder 2"/>
          <p:cNvSpPr>
            <a:spLocks noGrp="1"/>
          </p:cNvSpPr>
          <p:nvPr>
            <p:ph idx="1"/>
          </p:nvPr>
        </p:nvSpPr>
        <p:spPr>
          <a:xfrm>
            <a:off x="457200" y="762000"/>
            <a:ext cx="8229600" cy="5364163"/>
          </a:xfrm>
        </p:spPr>
        <p:txBody>
          <a:bodyPr/>
          <a:lstStyle/>
          <a:p>
            <a:pPr marL="0" indent="0" algn="ctr">
              <a:buNone/>
            </a:pPr>
            <a:r>
              <a:rPr lang="en-US" dirty="0" smtClean="0">
                <a:latin typeface="Lucida Calligraphy" panose="03010101010101010101" pitchFamily="66" charset="0"/>
              </a:rPr>
              <a:t>Recipe for Successful Partnerships</a:t>
            </a:r>
            <a:endParaRPr lang="en-US" dirty="0">
              <a:latin typeface="Lucida Calligraphy" panose="03010101010101010101" pitchFamily="66" charset="0"/>
            </a:endParaRP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287" y="2057400"/>
            <a:ext cx="3781425" cy="345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813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cdn.free-power-point-templates.com/wp-content/uploads/2011/02/1046_exampl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8610600" cy="63063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16864" y="457200"/>
            <a:ext cx="7239000" cy="646331"/>
          </a:xfrm>
          <a:prstGeom prst="rect">
            <a:avLst/>
          </a:prstGeom>
          <a:noFill/>
        </p:spPr>
        <p:txBody>
          <a:bodyPr wrap="square" rtlCol="0">
            <a:spAutoFit/>
          </a:bodyPr>
          <a:lstStyle/>
          <a:p>
            <a:r>
              <a:rPr lang="en-US" sz="3600" dirty="0" smtClean="0">
                <a:latin typeface="Lucida Calligraphy" panose="03010101010101010101" pitchFamily="66" charset="0"/>
              </a:rPr>
              <a:t>PREPARATION</a:t>
            </a:r>
            <a:endParaRPr lang="en-US" sz="3600" dirty="0">
              <a:latin typeface="Lucida Calligraphy" panose="03010101010101010101" pitchFamily="66" charset="0"/>
            </a:endParaRPr>
          </a:p>
        </p:txBody>
      </p:sp>
      <p:sp>
        <p:nvSpPr>
          <p:cNvPr id="6" name="TextBox 5"/>
          <p:cNvSpPr txBox="1"/>
          <p:nvPr/>
        </p:nvSpPr>
        <p:spPr>
          <a:xfrm>
            <a:off x="914400" y="1103531"/>
            <a:ext cx="7391400" cy="369332"/>
          </a:xfrm>
          <a:prstGeom prst="rect">
            <a:avLst/>
          </a:prstGeom>
          <a:noFill/>
        </p:spPr>
        <p:txBody>
          <a:bodyPr wrap="square" rtlCol="0">
            <a:spAutoFit/>
          </a:bodyPr>
          <a:lstStyle/>
          <a:p>
            <a:r>
              <a:rPr lang="en-US" dirty="0" smtClean="0"/>
              <a:t>Types of Partnerships: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17864277"/>
              </p:ext>
            </p:extLst>
          </p:nvPr>
        </p:nvGraphicFramePr>
        <p:xfrm>
          <a:off x="1676400" y="1569133"/>
          <a:ext cx="6934200" cy="3686207"/>
        </p:xfrm>
        <a:graphic>
          <a:graphicData uri="http://schemas.openxmlformats.org/drawingml/2006/table">
            <a:tbl>
              <a:tblPr firstRow="1" bandRow="1">
                <a:tableStyleId>{5C22544A-7EE6-4342-B048-85BDC9FD1C3A}</a:tableStyleId>
              </a:tblPr>
              <a:tblGrid>
                <a:gridCol w="2311400"/>
                <a:gridCol w="2311400"/>
                <a:gridCol w="2311400"/>
              </a:tblGrid>
              <a:tr h="424847">
                <a:tc gridSpan="3">
                  <a:txBody>
                    <a:bodyPr/>
                    <a:lstStyle/>
                    <a:p>
                      <a:pPr algn="ctr"/>
                      <a:r>
                        <a:rPr lang="en-US" sz="2000" dirty="0" smtClean="0"/>
                        <a:t>Three Partnership Models</a:t>
                      </a:r>
                      <a:endParaRPr lang="en-US" sz="2000" dirty="0"/>
                    </a:p>
                  </a:txBody>
                  <a:tcPr/>
                </a:tc>
                <a:tc hMerge="1">
                  <a:txBody>
                    <a:bodyPr/>
                    <a:lstStyle/>
                    <a:p>
                      <a:endParaRPr lang="en-US" dirty="0"/>
                    </a:p>
                  </a:txBody>
                  <a:tcPr/>
                </a:tc>
                <a:tc hMerge="1">
                  <a:txBody>
                    <a:bodyPr/>
                    <a:lstStyle/>
                    <a:p>
                      <a:endParaRPr lang="en-US" dirty="0"/>
                    </a:p>
                  </a:txBody>
                  <a:tcPr/>
                </a:tc>
              </a:tr>
              <a:tr h="457200">
                <a:tc>
                  <a:txBody>
                    <a:bodyPr/>
                    <a:lstStyle/>
                    <a:p>
                      <a:r>
                        <a:rPr lang="en-US" dirty="0" smtClean="0"/>
                        <a:t>Cooperative Model</a:t>
                      </a:r>
                      <a:endParaRPr lang="en-US" dirty="0"/>
                    </a:p>
                  </a:txBody>
                  <a:tcPr/>
                </a:tc>
                <a:tc>
                  <a:txBody>
                    <a:bodyPr/>
                    <a:lstStyle/>
                    <a:p>
                      <a:r>
                        <a:rPr lang="en-US" dirty="0" smtClean="0"/>
                        <a:t>Collaborative Model</a:t>
                      </a:r>
                      <a:endParaRPr lang="en-US" dirty="0"/>
                    </a:p>
                  </a:txBody>
                  <a:tcPr/>
                </a:tc>
                <a:tc>
                  <a:txBody>
                    <a:bodyPr/>
                    <a:lstStyle/>
                    <a:p>
                      <a:r>
                        <a:rPr lang="en-US" dirty="0" smtClean="0"/>
                        <a:t>Integrated Model</a:t>
                      </a:r>
                      <a:endParaRPr lang="en-US" dirty="0"/>
                    </a:p>
                  </a:txBody>
                  <a:tcPr/>
                </a:tc>
              </a:tr>
              <a:tr h="823846">
                <a:tc>
                  <a:txBody>
                    <a:bodyPr/>
                    <a:lstStyle/>
                    <a:p>
                      <a:r>
                        <a:rPr lang="en-US" sz="1600" dirty="0" smtClean="0"/>
                        <a:t>Each Partner:</a:t>
                      </a:r>
                    </a:p>
                    <a:p>
                      <a:pPr marL="285750" indent="-285750">
                        <a:buFont typeface="Arial" panose="020B0604020202020204" pitchFamily="34" charset="0"/>
                        <a:buChar char="•"/>
                      </a:pPr>
                      <a:r>
                        <a:rPr lang="en-US" sz="1400" dirty="0" smtClean="0"/>
                        <a:t>Maintains own decision making responsibility</a:t>
                      </a:r>
                    </a:p>
                    <a:p>
                      <a:pPr marL="285750" indent="-285750">
                        <a:buFont typeface="Arial" panose="020B0604020202020204" pitchFamily="34" charset="0"/>
                        <a:buChar char="•"/>
                      </a:pPr>
                      <a:r>
                        <a:rPr lang="en-US" sz="1400" dirty="0" smtClean="0"/>
                        <a:t>Retains</a:t>
                      </a:r>
                      <a:r>
                        <a:rPr lang="en-US" sz="1400" baseline="0" dirty="0" smtClean="0"/>
                        <a:t> own identity</a:t>
                      </a:r>
                    </a:p>
                    <a:p>
                      <a:pPr marL="285750" indent="-285750">
                        <a:buFont typeface="Arial" panose="020B0604020202020204" pitchFamily="34" charset="0"/>
                        <a:buChar char="•"/>
                      </a:pPr>
                      <a:r>
                        <a:rPr lang="en-US" sz="1400" baseline="0" dirty="0" smtClean="0"/>
                        <a:t>Has own staff &amp; budget</a:t>
                      </a:r>
                    </a:p>
                    <a:p>
                      <a:pPr marL="285750" indent="-285750">
                        <a:buFont typeface="Arial" panose="020B0604020202020204" pitchFamily="34" charset="0"/>
                        <a:buChar char="•"/>
                      </a:pPr>
                      <a:r>
                        <a:rPr lang="en-US" sz="1400" baseline="0" dirty="0" smtClean="0"/>
                        <a:t>Has full responsibility for its actions</a:t>
                      </a:r>
                      <a:endParaRPr lang="en-US" sz="1400" dirty="0"/>
                    </a:p>
                  </a:txBody>
                  <a:tcPr/>
                </a:tc>
                <a:tc>
                  <a:txBody>
                    <a:bodyPr/>
                    <a:lstStyle/>
                    <a:p>
                      <a:r>
                        <a:rPr lang="en-US" sz="1600" dirty="0" smtClean="0"/>
                        <a:t>Each Partner:</a:t>
                      </a:r>
                    </a:p>
                    <a:p>
                      <a:pPr marL="285750" indent="-285750">
                        <a:buFont typeface="Arial" panose="020B0604020202020204" pitchFamily="34" charset="0"/>
                        <a:buChar char="•"/>
                      </a:pPr>
                      <a:r>
                        <a:rPr lang="en-US" sz="1400" dirty="0" smtClean="0"/>
                        <a:t>Shares decision-making responsibility &amp;</a:t>
                      </a:r>
                      <a:r>
                        <a:rPr lang="en-US" sz="1400" baseline="0" dirty="0" smtClean="0"/>
                        <a:t> authority</a:t>
                      </a:r>
                    </a:p>
                    <a:p>
                      <a:pPr marL="285750" indent="-285750">
                        <a:buFont typeface="Arial" panose="020B0604020202020204" pitchFamily="34" charset="0"/>
                        <a:buChar char="•"/>
                      </a:pPr>
                      <a:r>
                        <a:rPr lang="en-US" sz="1400" baseline="0" dirty="0" smtClean="0"/>
                        <a:t>Has particular roles and responsibilities</a:t>
                      </a:r>
                    </a:p>
                    <a:p>
                      <a:pPr marL="285750" indent="-285750">
                        <a:buFont typeface="Arial" panose="020B0604020202020204" pitchFamily="34" charset="0"/>
                        <a:buChar char="•"/>
                      </a:pPr>
                      <a:r>
                        <a:rPr lang="en-US" sz="1400" baseline="0" dirty="0" smtClean="0"/>
                        <a:t>Is accountable to the other</a:t>
                      </a:r>
                    </a:p>
                    <a:p>
                      <a:pPr marL="285750" indent="-285750">
                        <a:buFont typeface="Arial" panose="020B0604020202020204" pitchFamily="34" charset="0"/>
                        <a:buChar char="•"/>
                      </a:pPr>
                      <a:r>
                        <a:rPr lang="en-US" sz="1400" baseline="0" dirty="0" smtClean="0"/>
                        <a:t>Contributes resources</a:t>
                      </a:r>
                      <a:endParaRPr lang="en-US" sz="1400" dirty="0"/>
                    </a:p>
                  </a:txBody>
                  <a:tcPr/>
                </a:tc>
                <a:tc>
                  <a:txBody>
                    <a:bodyPr/>
                    <a:lstStyle/>
                    <a:p>
                      <a:r>
                        <a:rPr lang="en-US" sz="1600" dirty="0" smtClean="0"/>
                        <a:t>Each</a:t>
                      </a:r>
                      <a:r>
                        <a:rPr lang="en-US" sz="1600" baseline="0" dirty="0" smtClean="0"/>
                        <a:t> Partner:</a:t>
                      </a:r>
                    </a:p>
                    <a:p>
                      <a:pPr marL="285750" indent="-285750">
                        <a:buFont typeface="Arial" panose="020B0604020202020204" pitchFamily="34" charset="0"/>
                        <a:buChar char="•"/>
                      </a:pPr>
                      <a:r>
                        <a:rPr lang="en-US" sz="1200" baseline="0" dirty="0" smtClean="0"/>
                        <a:t>Transfers decision-making authority to a new structure</a:t>
                      </a:r>
                    </a:p>
                    <a:p>
                      <a:pPr marL="171450" indent="-171450">
                        <a:buFont typeface="Arial" panose="020B0604020202020204" pitchFamily="34" charset="0"/>
                        <a:buChar char="•"/>
                      </a:pPr>
                      <a:r>
                        <a:rPr lang="en-US" sz="1200" baseline="0" dirty="0" smtClean="0"/>
                        <a:t>   Integrates its resources with    </a:t>
                      </a:r>
                    </a:p>
                    <a:p>
                      <a:pPr marL="0" indent="0">
                        <a:buFont typeface="Arial" panose="020B0604020202020204" pitchFamily="34" charset="0"/>
                        <a:buNone/>
                      </a:pPr>
                      <a:r>
                        <a:rPr lang="en-US" sz="1200" baseline="0" dirty="0" smtClean="0"/>
                        <a:t>        other partners</a:t>
                      </a:r>
                    </a:p>
                    <a:p>
                      <a:pPr marL="171450" indent="-171450">
                        <a:buFont typeface="Arial" panose="020B0604020202020204" pitchFamily="34" charset="0"/>
                        <a:buChar char="•"/>
                      </a:pPr>
                      <a:r>
                        <a:rPr lang="en-US" sz="1200" baseline="0" dirty="0" smtClean="0"/>
                        <a:t>   Administers according to  </a:t>
                      </a:r>
                    </a:p>
                    <a:p>
                      <a:pPr marL="0" indent="0">
                        <a:buFont typeface="Arial" panose="020B0604020202020204" pitchFamily="34" charset="0"/>
                        <a:buNone/>
                      </a:pPr>
                      <a:r>
                        <a:rPr lang="en-US" sz="1200" baseline="0" dirty="0" smtClean="0"/>
                        <a:t>        common policies.</a:t>
                      </a:r>
                      <a:endParaRPr lang="en-US" sz="1200" dirty="0"/>
                    </a:p>
                  </a:txBody>
                  <a:tcPr/>
                </a:tc>
              </a:tr>
              <a:tr h="823846">
                <a:tc>
                  <a:txBody>
                    <a:bodyPr/>
                    <a:lstStyle/>
                    <a:p>
                      <a:r>
                        <a:rPr lang="en-US" sz="1600" dirty="0" smtClean="0"/>
                        <a:t>Decision Making:</a:t>
                      </a:r>
                    </a:p>
                    <a:p>
                      <a:pPr marL="285750" indent="-285750">
                        <a:buFont typeface="Arial" panose="020B0604020202020204" pitchFamily="34" charset="0"/>
                        <a:buChar char="•"/>
                      </a:pPr>
                      <a:r>
                        <a:rPr lang="en-US" sz="1400" dirty="0" smtClean="0"/>
                        <a:t>By consensus</a:t>
                      </a:r>
                    </a:p>
                    <a:p>
                      <a:pPr marL="285750" indent="-285750">
                        <a:buFont typeface="Arial" panose="020B0604020202020204" pitchFamily="34" charset="0"/>
                        <a:buChar char="•"/>
                      </a:pPr>
                      <a:r>
                        <a:rPr lang="en-US" sz="1400" dirty="0" smtClean="0"/>
                        <a:t>Agreement not necessary in all cases</a:t>
                      </a:r>
                    </a:p>
                  </a:txBody>
                  <a:tcPr/>
                </a:tc>
                <a:tc>
                  <a:txBody>
                    <a:bodyPr/>
                    <a:lstStyle/>
                    <a:p>
                      <a:r>
                        <a:rPr lang="en-US" sz="1600" dirty="0" smtClean="0"/>
                        <a:t>Decision Making:</a:t>
                      </a:r>
                    </a:p>
                    <a:p>
                      <a:pPr marL="285750" indent="-285750">
                        <a:buFont typeface="Arial" panose="020B0604020202020204" pitchFamily="34" charset="0"/>
                        <a:buChar char="•"/>
                      </a:pPr>
                      <a:r>
                        <a:rPr lang="en-US" sz="1400" dirty="0" smtClean="0"/>
                        <a:t>By consensus</a:t>
                      </a:r>
                    </a:p>
                    <a:p>
                      <a:pPr marL="285750" indent="-285750">
                        <a:buFont typeface="Arial" panose="020B0604020202020204" pitchFamily="34" charset="0"/>
                        <a:buChar char="•"/>
                      </a:pPr>
                      <a:r>
                        <a:rPr lang="en-US" sz="1400" dirty="0" smtClean="0"/>
                        <a:t>Agreement necessary</a:t>
                      </a:r>
                      <a:endParaRPr lang="en-US" sz="1400" dirty="0"/>
                    </a:p>
                  </a:txBody>
                  <a:tcPr/>
                </a:tc>
                <a:tc>
                  <a:txBody>
                    <a:bodyPr/>
                    <a:lstStyle/>
                    <a:p>
                      <a:r>
                        <a:rPr lang="en-US" sz="1600" dirty="0" smtClean="0"/>
                        <a:t>Decision Making:</a:t>
                      </a:r>
                    </a:p>
                    <a:p>
                      <a:pPr marL="285750" indent="-285750">
                        <a:buFont typeface="Arial" panose="020B0604020202020204" pitchFamily="34" charset="0"/>
                        <a:buChar char="•"/>
                      </a:pPr>
                      <a:r>
                        <a:rPr lang="en-US" sz="1400" dirty="0" smtClean="0"/>
                        <a:t>By vote if necessary</a:t>
                      </a:r>
                    </a:p>
                    <a:p>
                      <a:pPr marL="285750" indent="-285750">
                        <a:buFont typeface="Arial" panose="020B0604020202020204" pitchFamily="34" charset="0"/>
                        <a:buChar char="•"/>
                      </a:pPr>
                      <a:r>
                        <a:rPr lang="en-US" sz="1400" dirty="0" smtClean="0"/>
                        <a:t>Agreement necessary</a:t>
                      </a:r>
                      <a:endParaRPr lang="en-US" sz="1400" dirty="0"/>
                    </a:p>
                  </a:txBody>
                  <a:tcPr/>
                </a:tc>
              </a:tr>
            </a:tbl>
          </a:graphicData>
        </a:graphic>
      </p:graphicFrame>
    </p:spTree>
    <p:extLst>
      <p:ext uri="{BB962C8B-B14F-4D97-AF65-F5344CB8AC3E}">
        <p14:creationId xmlns:p14="http://schemas.microsoft.com/office/powerpoint/2010/main" val="1317044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074" name="Picture 2" descr="http://cdn.free-power-point-templates.com/wp-content/uploads/2011/02/1046_exampl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771" y="181570"/>
            <a:ext cx="8382000" cy="630631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86200" y="457200"/>
            <a:ext cx="4800600" cy="646331"/>
          </a:xfrm>
          <a:prstGeom prst="rect">
            <a:avLst/>
          </a:prstGeom>
          <a:noFill/>
        </p:spPr>
        <p:txBody>
          <a:bodyPr wrap="square" rtlCol="0">
            <a:spAutoFit/>
          </a:bodyPr>
          <a:lstStyle/>
          <a:p>
            <a:pPr algn="ctr"/>
            <a:r>
              <a:rPr lang="en-US" sz="3600" dirty="0" smtClean="0">
                <a:latin typeface="Lucida Calligraphy" panose="03010101010101010101" pitchFamily="66" charset="0"/>
              </a:rPr>
              <a:t>PREPARATION</a:t>
            </a:r>
            <a:endParaRPr lang="en-US" sz="3600" dirty="0">
              <a:latin typeface="Lucida Calligraphy" panose="03010101010101010101" pitchFamily="66" charset="0"/>
            </a:endParaRPr>
          </a:p>
        </p:txBody>
      </p:sp>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83029"/>
            <a:ext cx="33528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1371600"/>
            <a:ext cx="8229600" cy="3416320"/>
          </a:xfrm>
          <a:prstGeom prst="rect">
            <a:avLst/>
          </a:prstGeom>
          <a:noFill/>
        </p:spPr>
        <p:txBody>
          <a:bodyPr wrap="square" rtlCol="0">
            <a:spAutoFit/>
          </a:bodyPr>
          <a:lstStyle/>
          <a:p>
            <a:r>
              <a:rPr lang="en-US" sz="2400" dirty="0" smtClean="0"/>
              <a:t>Good Partners have…. </a:t>
            </a:r>
            <a:r>
              <a:rPr lang="en-US" sz="1400" dirty="0" smtClean="0"/>
              <a:t>Partnerships is a covenant – make sure you get along and have the same goals</a:t>
            </a:r>
          </a:p>
          <a:p>
            <a:pPr marL="285750" indent="-285750">
              <a:buFont typeface="Arial" panose="020B0604020202020204" pitchFamily="34" charset="0"/>
              <a:buChar char="•"/>
            </a:pPr>
            <a:r>
              <a:rPr lang="en-US" sz="1400" dirty="0" smtClean="0"/>
              <a:t>Flexibility - </a:t>
            </a:r>
          </a:p>
          <a:p>
            <a:endParaRPr lang="en-US" sz="800" dirty="0" smtClean="0"/>
          </a:p>
          <a:p>
            <a:pPr marL="285750" indent="-285750">
              <a:buFont typeface="Arial" panose="020B0604020202020204" pitchFamily="34" charset="0"/>
              <a:buChar char="•"/>
            </a:pPr>
            <a:r>
              <a:rPr lang="en-US" sz="1200" dirty="0" smtClean="0"/>
              <a:t>Skills and Capacities –do they have experience – make sure there is a clear understanding of your expectations and theirs.</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Shared Vision – Are you looking for the same outcome – long –term goals…</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Solid Reputation – do a “background check” by calling other organizations who have partnered with them - </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Commitment and Time – communicate immediately your expectations – Can you count on them to show up and follow through?</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Your Trust – is your partner able to make the correct decisions for your program?  Do they share the same values?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Memo of Understanding/Contract – Contract – more formal – usually money is involved – Y4Y site has memo of        </a:t>
            </a:r>
          </a:p>
          <a:p>
            <a:r>
              <a:rPr lang="en-US" sz="1200" dirty="0" smtClean="0"/>
              <a:t>                                   understanding template.</a:t>
            </a:r>
          </a:p>
        </p:txBody>
      </p:sp>
    </p:spTree>
    <p:extLst>
      <p:ext uri="{BB962C8B-B14F-4D97-AF65-F5344CB8AC3E}">
        <p14:creationId xmlns:p14="http://schemas.microsoft.com/office/powerpoint/2010/main" val="3400910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http://cdn.free-power-point-templates.com/wp-content/uploads/2011/02/1046_exampl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04800"/>
            <a:ext cx="8534400" cy="643096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What's your elevator pitc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3128" y="429958"/>
            <a:ext cx="2101850" cy="93518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16864" y="304800"/>
            <a:ext cx="7239000" cy="646331"/>
          </a:xfrm>
          <a:prstGeom prst="rect">
            <a:avLst/>
          </a:prstGeom>
          <a:noFill/>
        </p:spPr>
        <p:txBody>
          <a:bodyPr wrap="square" rtlCol="0">
            <a:spAutoFit/>
          </a:bodyPr>
          <a:lstStyle/>
          <a:p>
            <a:r>
              <a:rPr lang="en-US" sz="3600" dirty="0" smtClean="0">
                <a:latin typeface="Lucida Calligraphy" panose="03010101010101010101" pitchFamily="66" charset="0"/>
              </a:rPr>
              <a:t>PREPARATION</a:t>
            </a:r>
            <a:endParaRPr lang="en-US" sz="3600" dirty="0">
              <a:latin typeface="Lucida Calligraphy" panose="03010101010101010101" pitchFamily="66" charset="0"/>
            </a:endParaRPr>
          </a:p>
        </p:txBody>
      </p:sp>
      <p:sp>
        <p:nvSpPr>
          <p:cNvPr id="3" name="TextBox 2"/>
          <p:cNvSpPr txBox="1"/>
          <p:nvPr/>
        </p:nvSpPr>
        <p:spPr>
          <a:xfrm>
            <a:off x="1295400" y="897549"/>
            <a:ext cx="3505200" cy="523220"/>
          </a:xfrm>
          <a:prstGeom prst="rect">
            <a:avLst/>
          </a:prstGeom>
          <a:noFill/>
        </p:spPr>
        <p:txBody>
          <a:bodyPr wrap="square" rtlCol="0">
            <a:spAutoFit/>
          </a:bodyPr>
          <a:lstStyle/>
          <a:p>
            <a:r>
              <a:rPr lang="en-US" sz="2800" dirty="0" smtClean="0"/>
              <a:t>Then You Need To Ask!</a:t>
            </a:r>
            <a:endParaRPr lang="en-US" sz="2800" dirty="0"/>
          </a:p>
        </p:txBody>
      </p:sp>
      <p:sp>
        <p:nvSpPr>
          <p:cNvPr id="4" name="TextBox 3"/>
          <p:cNvSpPr txBox="1"/>
          <p:nvPr/>
        </p:nvSpPr>
        <p:spPr>
          <a:xfrm>
            <a:off x="381000" y="1469917"/>
            <a:ext cx="8305800" cy="2031325"/>
          </a:xfrm>
          <a:prstGeom prst="rect">
            <a:avLst/>
          </a:prstGeom>
          <a:noFill/>
        </p:spPr>
        <p:txBody>
          <a:bodyPr wrap="square" rtlCol="0">
            <a:spAutoFit/>
          </a:bodyPr>
          <a:lstStyle/>
          <a:p>
            <a:r>
              <a:rPr lang="en-US" sz="1400" dirty="0" smtClean="0"/>
              <a:t>In an elevator pitch, you have 30-60 seconds to explain what your program does, why it’s important and how partners can help.  </a:t>
            </a:r>
          </a:p>
          <a:p>
            <a:pPr marL="285750" indent="-285750">
              <a:buFont typeface="Arial" panose="020B0604020202020204" pitchFamily="34" charset="0"/>
              <a:buChar char="•"/>
            </a:pPr>
            <a:r>
              <a:rPr lang="en-US" sz="1400" dirty="0" smtClean="0"/>
              <a:t>Elements of an effective pitch</a:t>
            </a:r>
          </a:p>
          <a:p>
            <a:pPr marL="742950" lvl="1" indent="-285750">
              <a:buFont typeface="Arial" panose="020B0604020202020204" pitchFamily="34" charset="0"/>
              <a:buChar char="•"/>
            </a:pPr>
            <a:r>
              <a:rPr lang="en-US" sz="1400" dirty="0" smtClean="0"/>
              <a:t>Who – describe who you are and your experience</a:t>
            </a:r>
          </a:p>
          <a:p>
            <a:pPr marL="742950" lvl="1" indent="-285750">
              <a:buFont typeface="Arial" panose="020B0604020202020204" pitchFamily="34" charset="0"/>
              <a:buChar char="•"/>
            </a:pPr>
            <a:r>
              <a:rPr lang="en-US" sz="1400" dirty="0" smtClean="0"/>
              <a:t>What – Explain what you do</a:t>
            </a:r>
          </a:p>
          <a:p>
            <a:pPr marL="742950" lvl="1" indent="-285750">
              <a:buFont typeface="Arial" panose="020B0604020202020204" pitchFamily="34" charset="0"/>
              <a:buChar char="•"/>
            </a:pPr>
            <a:r>
              <a:rPr lang="en-US" sz="1400" dirty="0" smtClean="0"/>
              <a:t>Why – Why what you do is important and how it can change lives.</a:t>
            </a:r>
          </a:p>
          <a:p>
            <a:pPr marL="742950" lvl="1" indent="-285750">
              <a:buFont typeface="Arial" panose="020B0604020202020204" pitchFamily="34" charset="0"/>
              <a:buChar char="•"/>
            </a:pPr>
            <a:r>
              <a:rPr lang="en-US" sz="1400" dirty="0" smtClean="0"/>
              <a:t>Goals – Clearly state your goals</a:t>
            </a:r>
          </a:p>
          <a:p>
            <a:pPr marL="742950" lvl="1" indent="-285750">
              <a:buFont typeface="Arial" panose="020B0604020202020204" pitchFamily="34" charset="0"/>
              <a:buChar char="•"/>
            </a:pPr>
            <a:r>
              <a:rPr lang="en-US" sz="1400" dirty="0" smtClean="0"/>
              <a:t>Ask – tell the partner what help you need and why they are the right one to provide it.</a:t>
            </a:r>
          </a:p>
          <a:p>
            <a:pPr marL="742950" lvl="1" indent="-285750">
              <a:buFont typeface="Arial" panose="020B0604020202020204" pitchFamily="34" charset="0"/>
              <a:buChar char="•"/>
            </a:pPr>
            <a:r>
              <a:rPr lang="en-US" sz="1400" dirty="0" smtClean="0"/>
              <a:t>Customize the pitch to each person or organization</a:t>
            </a:r>
            <a:endParaRPr lang="en-US" sz="1400" dirty="0"/>
          </a:p>
        </p:txBody>
      </p:sp>
      <p:sp>
        <p:nvSpPr>
          <p:cNvPr id="5" name="TextBox 4"/>
          <p:cNvSpPr txBox="1"/>
          <p:nvPr/>
        </p:nvSpPr>
        <p:spPr>
          <a:xfrm>
            <a:off x="1905000" y="3501242"/>
            <a:ext cx="6629400" cy="3539430"/>
          </a:xfrm>
          <a:prstGeom prst="rect">
            <a:avLst/>
          </a:prstGeom>
          <a:noFill/>
        </p:spPr>
        <p:txBody>
          <a:bodyPr wrap="square" rtlCol="0">
            <a:spAutoFit/>
          </a:bodyPr>
          <a:lstStyle/>
          <a:p>
            <a:r>
              <a:rPr lang="en-US" sz="1400" b="1" dirty="0" smtClean="0"/>
              <a:t>An example of an Elevator Pitch:</a:t>
            </a:r>
          </a:p>
          <a:p>
            <a:r>
              <a:rPr lang="en-US" sz="1400" dirty="0" smtClean="0"/>
              <a:t>21</a:t>
            </a:r>
            <a:r>
              <a:rPr lang="en-US" sz="1400" baseline="30000" dirty="0" smtClean="0"/>
              <a:t>st</a:t>
            </a:r>
            <a:r>
              <a:rPr lang="en-US" sz="1400" dirty="0" smtClean="0"/>
              <a:t> CCLC is (a non profit 501 (C )(3) in it’s 13</a:t>
            </a:r>
            <a:r>
              <a:rPr lang="en-US" sz="1400" baseline="30000" dirty="0" smtClean="0"/>
              <a:t>th</a:t>
            </a:r>
            <a:r>
              <a:rPr lang="en-US" sz="1400" dirty="0" smtClean="0"/>
              <a:t> year with 4 key staff having over 54 years of combined experience in education.</a:t>
            </a:r>
          </a:p>
          <a:p>
            <a:r>
              <a:rPr lang="en-US" sz="1400" dirty="0" smtClean="0"/>
              <a:t>In our SMALL underserved communities, we reach over 150 regular attending students each year through After School Programming and more than 1000 residents per year through Community Education.</a:t>
            </a:r>
          </a:p>
          <a:p>
            <a:r>
              <a:rPr lang="en-US" sz="1400" dirty="0" smtClean="0"/>
              <a:t>The need to support and encourage students to reach their full academic potential is more evident than ever before.  We meet this challenge in addition to providing a safe, caring drug-free, engaging and active environment for students after school.</a:t>
            </a:r>
          </a:p>
          <a:p>
            <a:r>
              <a:rPr lang="en-US" sz="1400" dirty="0" smtClean="0"/>
              <a:t>Our goal in partnering is to create a win-win opportunity for local businesses, organizations and individuals.  Students and families win when we all work together, and we all win when students learn to follow that example. We need additional funding to maintain the high quality of programming we have always offered.  With your support, there is no limit to the lives we can change.</a:t>
            </a:r>
            <a:endParaRPr lang="en-US" sz="1400" dirty="0"/>
          </a:p>
          <a:p>
            <a:endParaRPr lang="en-US" sz="1400" dirty="0" smtClean="0"/>
          </a:p>
          <a:p>
            <a:endParaRPr lang="en-US" sz="1400" dirty="0"/>
          </a:p>
        </p:txBody>
      </p:sp>
    </p:spTree>
    <p:extLst>
      <p:ext uri="{BB962C8B-B14F-4D97-AF65-F5344CB8AC3E}">
        <p14:creationId xmlns:p14="http://schemas.microsoft.com/office/powerpoint/2010/main" val="1040439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cdn.vertex42.com/WordTemplates/images/recipe-card-1_3x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86" y="76200"/>
            <a:ext cx="8863542" cy="681082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09071" y="942457"/>
            <a:ext cx="7772400" cy="5262979"/>
          </a:xfrm>
          <a:prstGeom prst="rect">
            <a:avLst/>
          </a:prstGeom>
        </p:spPr>
        <p:txBody>
          <a:bodyPr wrap="square">
            <a:spAutoFit/>
          </a:bodyPr>
          <a:lstStyle/>
          <a:p>
            <a:r>
              <a:rPr lang="en-US" dirty="0"/>
              <a:t>Recipe:  </a:t>
            </a:r>
            <a:r>
              <a:rPr lang="en-US" i="1" dirty="0"/>
              <a:t>SUCCESSFUL PARTNERSHIPS</a:t>
            </a:r>
          </a:p>
          <a:p>
            <a:r>
              <a:rPr lang="en-US" dirty="0"/>
              <a:t>Serves:  </a:t>
            </a:r>
            <a:r>
              <a:rPr lang="en-US" dirty="0" smtClean="0"/>
              <a:t>All Children and Families</a:t>
            </a:r>
            <a:endParaRPr lang="en-US" dirty="0"/>
          </a:p>
          <a:p>
            <a:endParaRPr lang="en-US" sz="1200" dirty="0"/>
          </a:p>
          <a:p>
            <a:r>
              <a:rPr lang="en-US" dirty="0"/>
              <a:t>Preparation</a:t>
            </a:r>
            <a:r>
              <a:rPr lang="en-US" dirty="0" smtClean="0"/>
              <a:t>:  Partners enhance our programs, allow us better use of resources, </a:t>
            </a:r>
          </a:p>
          <a:p>
            <a:r>
              <a:rPr lang="en-US" dirty="0" smtClean="0"/>
              <a:t>Give new perspectives, increase community participation, advocate for us, bring new skills, share our vision, and work toward common goals.</a:t>
            </a:r>
            <a:endParaRPr lang="en-US" dirty="0"/>
          </a:p>
          <a:p>
            <a:endParaRPr lang="en-US" sz="1200" dirty="0"/>
          </a:p>
          <a:p>
            <a:r>
              <a:rPr lang="en-US" sz="2400" b="1" dirty="0"/>
              <a:t>Ingredients</a:t>
            </a:r>
            <a:r>
              <a:rPr lang="en-US" dirty="0"/>
              <a:t>: </a:t>
            </a:r>
            <a:r>
              <a:rPr lang="en-US" dirty="0" smtClean="0"/>
              <a:t>_________________________________________________________________</a:t>
            </a:r>
            <a:r>
              <a:rPr lang="en-US" dirty="0"/>
              <a:t/>
            </a:r>
            <a:br>
              <a:rPr lang="en-US" dirty="0"/>
            </a:br>
            <a:r>
              <a:rPr lang="en-US" dirty="0"/>
              <a:t>_________________________________________________________________</a:t>
            </a:r>
            <a:br>
              <a:rPr lang="en-US" dirty="0"/>
            </a:br>
            <a:r>
              <a:rPr lang="en-US" dirty="0"/>
              <a:t>_________________________________________________________________</a:t>
            </a:r>
            <a:br>
              <a:rPr lang="en-US" dirty="0"/>
            </a:br>
            <a:endParaRPr lang="en-US" dirty="0"/>
          </a:p>
          <a:p>
            <a:r>
              <a:rPr lang="en-US" dirty="0"/>
              <a:t>Directions:  </a:t>
            </a:r>
            <a:r>
              <a:rPr lang="en-US" dirty="0" smtClean="0"/>
              <a:t>________________________________________________________</a:t>
            </a:r>
            <a:r>
              <a:rPr lang="en-US" dirty="0"/>
              <a:t/>
            </a:r>
            <a:br>
              <a:rPr lang="en-US" dirty="0"/>
            </a:br>
            <a:r>
              <a:rPr lang="en-US" dirty="0" smtClean="0"/>
              <a:t>______________________________________________________________________________________________________________________________________________________________________________________________________</a:t>
            </a:r>
            <a:endParaRPr lang="en-US" dirty="0"/>
          </a:p>
          <a:p>
            <a:endParaRPr lang="en-US" dirty="0"/>
          </a:p>
          <a:p>
            <a:r>
              <a:rPr lang="en-US" dirty="0"/>
              <a:t> </a:t>
            </a:r>
          </a:p>
          <a:p>
            <a:r>
              <a:rPr lang="en-US" dirty="0"/>
              <a:t>		Yield: ____________________________________________</a:t>
            </a:r>
          </a:p>
        </p:txBody>
      </p:sp>
    </p:spTree>
    <p:extLst>
      <p:ext uri="{BB962C8B-B14F-4D97-AF65-F5344CB8AC3E}">
        <p14:creationId xmlns:p14="http://schemas.microsoft.com/office/powerpoint/2010/main" val="2421761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727" y="185057"/>
            <a:ext cx="8648700" cy="6400800"/>
          </a:xfrm>
          <a:prstGeom prst="rect">
            <a:avLst/>
          </a:prstGeom>
          <a:solidFill>
            <a:srgbClr val="F5770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76400" y="185057"/>
            <a:ext cx="5791200" cy="338554"/>
          </a:xfrm>
          <a:prstGeom prst="rect">
            <a:avLst/>
          </a:prstGeom>
          <a:noFill/>
        </p:spPr>
        <p:txBody>
          <a:bodyPr wrap="square" rtlCol="0">
            <a:spAutoFit/>
          </a:bodyPr>
          <a:lstStyle/>
          <a:p>
            <a:pPr algn="ctr"/>
            <a:r>
              <a:rPr lang="en-US" sz="1600" dirty="0" smtClean="0">
                <a:latin typeface="Lucida Calligraphy" panose="03010101010101010101" pitchFamily="66" charset="0"/>
              </a:rPr>
              <a:t>Directions</a:t>
            </a:r>
            <a:endParaRPr lang="en-US" sz="1600" dirty="0">
              <a:latin typeface="Lucida Calligraphy" panose="03010101010101010101" pitchFamily="66" charset="0"/>
            </a:endParaRPr>
          </a:p>
        </p:txBody>
      </p:sp>
      <p:sp>
        <p:nvSpPr>
          <p:cNvPr id="3" name="TextBox 2"/>
          <p:cNvSpPr txBox="1"/>
          <p:nvPr/>
        </p:nvSpPr>
        <p:spPr>
          <a:xfrm>
            <a:off x="533400" y="523611"/>
            <a:ext cx="8001000" cy="307777"/>
          </a:xfrm>
          <a:prstGeom prst="rect">
            <a:avLst/>
          </a:prstGeom>
          <a:noFill/>
        </p:spPr>
        <p:txBody>
          <a:bodyPr wrap="square" rtlCol="0">
            <a:spAutoFit/>
          </a:bodyPr>
          <a:lstStyle/>
          <a:p>
            <a:pPr algn="ctr"/>
            <a:r>
              <a:rPr lang="en-US" sz="1400" dirty="0" smtClean="0"/>
              <a:t>Who Are Our Partners?</a:t>
            </a:r>
            <a:endParaRPr lang="en-US" sz="1400" dirty="0"/>
          </a:p>
        </p:txBody>
      </p:sp>
      <p:sp>
        <p:nvSpPr>
          <p:cNvPr id="4" name="TextBox 3"/>
          <p:cNvSpPr txBox="1"/>
          <p:nvPr/>
        </p:nvSpPr>
        <p:spPr>
          <a:xfrm>
            <a:off x="381000" y="1371600"/>
            <a:ext cx="8305800" cy="646331"/>
          </a:xfrm>
          <a:prstGeom prst="rect">
            <a:avLst/>
          </a:prstGeom>
          <a:noFill/>
        </p:spPr>
        <p:txBody>
          <a:bodyPr wrap="square" rtlCol="0">
            <a:spAutoFit/>
          </a:bodyPr>
          <a:lstStyle/>
          <a:p>
            <a:r>
              <a:rPr lang="en-US" smtClean="0"/>
              <a:t>                                                                                                                                                                                </a:t>
            </a:r>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257665700"/>
              </p:ext>
            </p:extLst>
          </p:nvPr>
        </p:nvGraphicFramePr>
        <p:xfrm>
          <a:off x="304802" y="1058524"/>
          <a:ext cx="8360227" cy="5268682"/>
        </p:xfrm>
        <a:graphic>
          <a:graphicData uri="http://schemas.openxmlformats.org/drawingml/2006/table">
            <a:tbl>
              <a:tblPr>
                <a:tableStyleId>{5C22544A-7EE6-4342-B048-85BDC9FD1C3A}</a:tableStyleId>
              </a:tblPr>
              <a:tblGrid>
                <a:gridCol w="2077444"/>
                <a:gridCol w="2305963"/>
                <a:gridCol w="2267381"/>
                <a:gridCol w="569813"/>
                <a:gridCol w="569813"/>
                <a:gridCol w="569813"/>
              </a:tblGrid>
              <a:tr h="150026">
                <a:tc>
                  <a:txBody>
                    <a:bodyPr/>
                    <a:lstStyle/>
                    <a:p>
                      <a:pPr algn="l" fontAlgn="b"/>
                      <a:r>
                        <a:rPr lang="en-US" sz="700" u="none" strike="noStrike" dirty="0">
                          <a:effectLst/>
                        </a:rPr>
                        <a:t>National Guard</a:t>
                      </a:r>
                      <a:endParaRPr lang="en-US" sz="700" b="0" i="0" u="none" strike="noStrike" dirty="0">
                        <a:solidFill>
                          <a:srgbClr val="000000"/>
                        </a:solidFill>
                        <a:effectLst/>
                        <a:latin typeface="Calibri"/>
                      </a:endParaRPr>
                    </a:p>
                  </a:txBody>
                  <a:tcPr marL="6319" marR="6319" marT="6319" marB="0" anchor="b"/>
                </a:tc>
                <a:tc>
                  <a:txBody>
                    <a:bodyPr/>
                    <a:lstStyle/>
                    <a:p>
                      <a:pPr algn="l" fontAlgn="b"/>
                      <a:r>
                        <a:rPr lang="en-US" sz="700" u="none" strike="noStrike">
                          <a:effectLst/>
                        </a:rPr>
                        <a:t>Cops Nkids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WI DNR</a:t>
                      </a:r>
                      <a:endParaRPr lang="en-US" sz="700" b="0" i="0" u="none" strike="noStrike">
                        <a:solidFill>
                          <a:srgbClr val="000000"/>
                        </a:solidFill>
                        <a:effectLst/>
                        <a:latin typeface="Calibri"/>
                      </a:endParaRPr>
                    </a:p>
                  </a:txBody>
                  <a:tcPr marL="6319" marR="6319" marT="6319" marB="0" anchor="b"/>
                </a:tc>
                <a:tc gridSpan="3">
                  <a:txBody>
                    <a:bodyPr/>
                    <a:lstStyle/>
                    <a:p>
                      <a:pPr algn="l" fontAlgn="b"/>
                      <a:r>
                        <a:rPr lang="en-US" sz="700" u="none" strike="noStrike">
                          <a:effectLst/>
                        </a:rPr>
                        <a:t>National Honor Society</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hMerge="1">
                  <a:txBody>
                    <a:bodyPr/>
                    <a:lstStyle/>
                    <a:p>
                      <a:endParaRPr lang="en-US"/>
                    </a:p>
                  </a:txBody>
                  <a:tcPr/>
                </a:tc>
              </a:tr>
              <a:tr h="150026">
                <a:tc>
                  <a:txBody>
                    <a:bodyPr/>
                    <a:lstStyle/>
                    <a:p>
                      <a:pPr algn="l" fontAlgn="b"/>
                      <a:r>
                        <a:rPr lang="en-US" sz="700" u="none" strike="noStrike">
                          <a:effectLst/>
                        </a:rPr>
                        <a:t>Key Club</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Girl's Inc.</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Thrivent Financial</a:t>
                      </a:r>
                      <a:endParaRPr lang="en-US" sz="700" b="0" i="0" u="none" strike="noStrike">
                        <a:solidFill>
                          <a:srgbClr val="000000"/>
                        </a:solidFill>
                        <a:effectLst/>
                        <a:latin typeface="Calibri"/>
                      </a:endParaRPr>
                    </a:p>
                  </a:txBody>
                  <a:tcPr marL="6319" marR="6319" marT="6319" marB="0" anchor="b"/>
                </a:tc>
                <a:tc gridSpan="3">
                  <a:txBody>
                    <a:bodyPr/>
                    <a:lstStyle/>
                    <a:p>
                      <a:pPr algn="l" fontAlgn="b"/>
                      <a:r>
                        <a:rPr lang="en-US" sz="700" u="none" strike="noStrike">
                          <a:effectLst/>
                        </a:rPr>
                        <a:t>H.S. Student Council</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hMerge="1">
                  <a:txBody>
                    <a:bodyPr/>
                    <a:lstStyle/>
                    <a:p>
                      <a:endParaRPr lang="en-US"/>
                    </a:p>
                  </a:txBody>
                  <a:tcPr/>
                </a:tc>
              </a:tr>
              <a:tr h="150026">
                <a:tc>
                  <a:txBody>
                    <a:bodyPr/>
                    <a:lstStyle/>
                    <a:p>
                      <a:pPr algn="l" fontAlgn="b"/>
                      <a:r>
                        <a:rPr lang="en-US" sz="700" u="none" strike="noStrike">
                          <a:effectLst/>
                        </a:rPr>
                        <a:t>Local Colleges and Universities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Community Education</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Nursing Homes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Retired Teachers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67798">
                <a:tc>
                  <a:txBody>
                    <a:bodyPr/>
                    <a:lstStyle/>
                    <a:p>
                      <a:pPr algn="l" fontAlgn="b"/>
                      <a:r>
                        <a:rPr lang="en-US" sz="700" u="none" strike="noStrike">
                          <a:effectLst/>
                        </a:rPr>
                        <a:t>Work Study Students serve as employees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dirty="0">
                          <a:effectLst/>
                        </a:rPr>
                        <a:t>Parents</a:t>
                      </a:r>
                      <a:endParaRPr lang="en-US" sz="700" b="0" i="0" u="none" strike="noStrike" dirty="0">
                        <a:solidFill>
                          <a:srgbClr val="000000"/>
                        </a:solidFill>
                        <a:effectLst/>
                        <a:latin typeface="Calibri"/>
                      </a:endParaRPr>
                    </a:p>
                  </a:txBody>
                  <a:tcPr marL="6319" marR="6319" marT="6319" marB="0" anchor="b"/>
                </a:tc>
                <a:tc>
                  <a:txBody>
                    <a:bodyPr/>
                    <a:lstStyle/>
                    <a:p>
                      <a:pPr algn="l" fontAlgn="b"/>
                      <a:r>
                        <a:rPr lang="en-US" sz="700" u="none" strike="noStrike">
                          <a:effectLst/>
                        </a:rPr>
                        <a:t>Assisted Living Facilities</a:t>
                      </a:r>
                      <a:endParaRPr lang="en-US" sz="700" b="0" i="0" u="none" strike="noStrike">
                        <a:solidFill>
                          <a:srgbClr val="000000"/>
                        </a:solidFill>
                        <a:effectLst/>
                        <a:latin typeface="Calibri"/>
                      </a:endParaRPr>
                    </a:p>
                  </a:txBody>
                  <a:tcPr marL="6319" marR="6319" marT="6319" marB="0" anchor="b"/>
                </a:tc>
                <a:tc gridSpan="3">
                  <a:txBody>
                    <a:bodyPr/>
                    <a:lstStyle/>
                    <a:p>
                      <a:pPr algn="l" fontAlgn="b"/>
                      <a:r>
                        <a:rPr lang="en-US" sz="700" u="none" strike="noStrike">
                          <a:effectLst/>
                        </a:rPr>
                        <a:t>School Wellness Committee</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hMerge="1">
                  <a:txBody>
                    <a:bodyPr/>
                    <a:lstStyle/>
                    <a:p>
                      <a:endParaRPr lang="en-US"/>
                    </a:p>
                  </a:txBody>
                  <a:tcPr/>
                </a:tc>
              </a:tr>
              <a:tr h="150026">
                <a:tc>
                  <a:txBody>
                    <a:bodyPr/>
                    <a:lstStyle/>
                    <a:p>
                      <a:pPr algn="l" fontAlgn="b"/>
                      <a:r>
                        <a:rPr lang="en-US" sz="700" u="none" strike="noStrike">
                          <a:effectLst/>
                        </a:rPr>
                        <a:t>Badger Volunteers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Lions Club</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Head Start</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Clinics</a:t>
                      </a:r>
                      <a:endParaRPr lang="en-US" sz="700" b="0" i="0" u="none" strike="noStrike">
                        <a:solidFill>
                          <a:srgbClr val="000000"/>
                        </a:solidFill>
                        <a:effectLst/>
                        <a:latin typeface="Calibri"/>
                      </a:endParaRPr>
                    </a:p>
                  </a:txBody>
                  <a:tcPr marL="6319" marR="6319" marT="6319" marB="0" anchor="b"/>
                </a:tc>
                <a:tc>
                  <a:txBody>
                    <a:bodyPr/>
                    <a:lstStyle/>
                    <a:p>
                      <a:pPr algn="l" fontAlgn="b"/>
                      <a:endParaRPr lang="en-US" sz="700" b="0" i="0" u="none" strike="noStrike">
                        <a:solidFill>
                          <a:srgbClr val="000000"/>
                        </a:solidFill>
                        <a:effectLst/>
                        <a:latin typeface="Calibri"/>
                      </a:endParaRPr>
                    </a:p>
                  </a:txBody>
                  <a:tcPr marL="6319" marR="6319" marT="6319" marB="0" anchor="b"/>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Girls on the Run</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Domestic Abuse Center</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TV Weather Stations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Hospitals</a:t>
                      </a:r>
                      <a:endParaRPr lang="en-US" sz="700" b="0" i="0" u="none" strike="noStrike">
                        <a:solidFill>
                          <a:srgbClr val="000000"/>
                        </a:solidFill>
                        <a:effectLst/>
                        <a:latin typeface="Calibri"/>
                      </a:endParaRPr>
                    </a:p>
                  </a:txBody>
                  <a:tcPr marL="6319" marR="6319" marT="6319" marB="0" anchor="b"/>
                </a:tc>
                <a:tc>
                  <a:txBody>
                    <a:bodyPr/>
                    <a:lstStyle/>
                    <a:p>
                      <a:pPr algn="l" fontAlgn="b"/>
                      <a:endParaRPr lang="en-US" sz="700" b="0" i="0" u="none" strike="noStrike">
                        <a:solidFill>
                          <a:srgbClr val="000000"/>
                        </a:solidFill>
                        <a:effectLst/>
                        <a:latin typeface="Calibri"/>
                      </a:endParaRPr>
                    </a:p>
                  </a:txBody>
                  <a:tcPr marL="6319" marR="6319" marT="6319" marB="0" anchor="b"/>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local grocery store</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Family Literacy Programs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Dance Troupes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Chiropractic Clinics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Dairy Queen</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YMCA/ YWCA</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Art Museums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VFW</a:t>
                      </a:r>
                      <a:endParaRPr lang="en-US" sz="700" b="0" i="0" u="none" strike="noStrike">
                        <a:solidFill>
                          <a:srgbClr val="000000"/>
                        </a:solidFill>
                        <a:effectLst/>
                        <a:latin typeface="Calibri"/>
                      </a:endParaRPr>
                    </a:p>
                  </a:txBody>
                  <a:tcPr marL="6319" marR="6319" marT="6319" marB="0" anchor="b"/>
                </a:tc>
                <a:tc>
                  <a:txBody>
                    <a:bodyPr/>
                    <a:lstStyle/>
                    <a:p>
                      <a:pPr algn="l" fontAlgn="b"/>
                      <a:endParaRPr lang="en-US" sz="700" b="0" i="0" u="none" strike="noStrike">
                        <a:solidFill>
                          <a:srgbClr val="000000"/>
                        </a:solidFill>
                        <a:effectLst/>
                        <a:latin typeface="Calibri"/>
                      </a:endParaRPr>
                    </a:p>
                  </a:txBody>
                  <a:tcPr marL="6319" marR="6319" marT="6319" marB="0" anchor="b"/>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UW-Extension</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United Way</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Museums</a:t>
                      </a:r>
                      <a:endParaRPr lang="en-US" sz="700" b="0" i="0" u="none" strike="noStrike">
                        <a:solidFill>
                          <a:srgbClr val="000000"/>
                        </a:solidFill>
                        <a:effectLst/>
                        <a:latin typeface="Calibri"/>
                      </a:endParaRPr>
                    </a:p>
                  </a:txBody>
                  <a:tcPr marL="6319" marR="6319" marT="6319" marB="0" anchor="b"/>
                </a:tc>
                <a:tc gridSpan="3">
                  <a:txBody>
                    <a:bodyPr/>
                    <a:lstStyle/>
                    <a:p>
                      <a:pPr algn="l" fontAlgn="b"/>
                      <a:r>
                        <a:rPr lang="en-US" sz="700" u="none" strike="noStrike">
                          <a:effectLst/>
                        </a:rPr>
                        <a:t>Community Action Agency</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hMerge="1">
                  <a:txBody>
                    <a:bodyPr/>
                    <a:lstStyle/>
                    <a:p>
                      <a:endParaRPr lang="en-US"/>
                    </a:p>
                  </a:txBody>
                  <a:tcPr/>
                </a:tc>
              </a:tr>
              <a:tr h="150026">
                <a:tc>
                  <a:txBody>
                    <a:bodyPr/>
                    <a:lstStyle/>
                    <a:p>
                      <a:pPr algn="l" fontAlgn="b"/>
                      <a:r>
                        <a:rPr lang="en-US" sz="700" u="none" strike="noStrike" dirty="0" smtClean="0">
                          <a:effectLst/>
                        </a:rPr>
                        <a:t>Weighing </a:t>
                      </a:r>
                      <a:r>
                        <a:rPr lang="en-US" sz="700" u="none" strike="noStrike" dirty="0">
                          <a:effectLst/>
                        </a:rPr>
                        <a:t>Systems</a:t>
                      </a:r>
                      <a:endParaRPr lang="en-US" sz="700" b="0" i="0" u="none" strike="noStrike" dirty="0">
                        <a:solidFill>
                          <a:srgbClr val="000000"/>
                        </a:solidFill>
                        <a:effectLst/>
                        <a:latin typeface="Calibri"/>
                      </a:endParaRPr>
                    </a:p>
                  </a:txBody>
                  <a:tcPr marL="6319" marR="6319" marT="6319" marB="0" anchor="b"/>
                </a:tc>
                <a:tc>
                  <a:txBody>
                    <a:bodyPr/>
                    <a:lstStyle/>
                    <a:p>
                      <a:pPr algn="l" fontAlgn="b"/>
                      <a:r>
                        <a:rPr lang="en-US" sz="700" u="none" strike="noStrike">
                          <a:effectLst/>
                        </a:rPr>
                        <a:t>Boys  &amp; Girls Club</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Science Centers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Sports Booster Club</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PTO/ PTA</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4K program</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Parks and Rec</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Weather Bug</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Banks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Women's Civic Clubs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4-H</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Radio Stations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Theater Guild</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Boy/ Girl Scouts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Fire Departments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City Council</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Dental Office</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Churches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Police/Sheriff Dept.</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Newsletter</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Hardwood Manufacturer</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First Tee</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Big Brother/Big Sisters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Human Services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Savings and Loan</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Kiwanis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U.S. Tennis Association</a:t>
                      </a:r>
                      <a:endParaRPr lang="en-US" sz="700" b="0" i="0" u="none" strike="noStrike">
                        <a:solidFill>
                          <a:srgbClr val="000000"/>
                        </a:solidFill>
                        <a:effectLst/>
                        <a:latin typeface="Calibri"/>
                      </a:endParaRPr>
                    </a:p>
                  </a:txBody>
                  <a:tcPr marL="6319" marR="6319" marT="6319" marB="0" anchor="b"/>
                </a:tc>
                <a:tc gridSpan="3">
                  <a:txBody>
                    <a:bodyPr/>
                    <a:lstStyle/>
                    <a:p>
                      <a:pPr algn="l" fontAlgn="b"/>
                      <a:r>
                        <a:rPr lang="en-US" sz="700" u="none" strike="noStrike">
                          <a:effectLst/>
                        </a:rPr>
                        <a:t>Seeing Eye Dog Trainer</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hMerge="1">
                  <a:txBody>
                    <a:bodyPr/>
                    <a:lstStyle/>
                    <a:p>
                      <a:endParaRPr lang="en-US"/>
                    </a:p>
                  </a:txBody>
                  <a:tcPr/>
                </a:tc>
              </a:tr>
              <a:tr h="150026">
                <a:tc>
                  <a:txBody>
                    <a:bodyPr/>
                    <a:lstStyle/>
                    <a:p>
                      <a:pPr algn="l" fontAlgn="b"/>
                      <a:r>
                        <a:rPr lang="en-US" sz="700" u="none" strike="noStrike">
                          <a:effectLst/>
                        </a:rPr>
                        <a:t>Mental Health Counseling Service</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School Booster Clubs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High School</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Humane Society</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County Youth Coalition</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Aquatic Centers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Martial Arts Centers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Vet Clinics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Manufacturing Business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Parent Coordinator</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Restaurants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Nature Center</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Aldo Leopold Nature Center</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Title 1</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Senior Tax Exchange Program (STEP)</a:t>
                      </a:r>
                      <a:endParaRPr lang="en-US" sz="700" b="0" i="0" u="none" strike="noStrike">
                        <a:solidFill>
                          <a:srgbClr val="000000"/>
                        </a:solidFill>
                        <a:effectLst/>
                        <a:latin typeface="Calibri"/>
                      </a:endParaRPr>
                    </a:p>
                  </a:txBody>
                  <a:tcPr marL="6319" marR="6319" marT="6319" marB="0" anchor="b"/>
                </a:tc>
                <a:tc gridSpan="3">
                  <a:txBody>
                    <a:bodyPr/>
                    <a:lstStyle/>
                    <a:p>
                      <a:pPr algn="l" fontAlgn="b"/>
                      <a:r>
                        <a:rPr lang="en-US" sz="700" u="none" strike="noStrike">
                          <a:effectLst/>
                        </a:rPr>
                        <a:t>Building Supply Stores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hMerge="1">
                  <a:txBody>
                    <a:bodyPr/>
                    <a:lstStyle/>
                    <a:p>
                      <a:endParaRPr lang="en-US"/>
                    </a:p>
                  </a:txBody>
                  <a:tcPr/>
                </a:tc>
              </a:tr>
              <a:tr h="150026">
                <a:tc>
                  <a:txBody>
                    <a:bodyPr/>
                    <a:lstStyle/>
                    <a:p>
                      <a:pPr algn="l" fontAlgn="b"/>
                      <a:r>
                        <a:rPr lang="en-US" sz="700" u="none" strike="noStrike">
                          <a:effectLst/>
                        </a:rPr>
                        <a:t>Botanical Gardens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School</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Fast Food Chains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book stores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Public Library</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Day Staff</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Foundations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Organic Valley</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UW Badger Volunteers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Family Services Parent Connection</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Mediation Centers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Athletic Teams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UW Morgridge Center</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Children's Service Society - Family Center</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Literacy Councils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Bowling Alleys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Center for Community Outreach</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Area Farms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Junior Achievement</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AmeriCorps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Farm to School</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H.S. Engineering Club</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Technical Colleges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Juvenile Probation</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Arts Centers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Fine Art Groups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Family Resource Centers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Master Gardeners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County Family and Children's Center</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Ethanol Plant</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Airport</a:t>
                      </a:r>
                      <a:endParaRPr lang="en-US" sz="700" b="0" i="0" u="none" strike="noStrike">
                        <a:solidFill>
                          <a:srgbClr val="000000"/>
                        </a:solidFill>
                        <a:effectLst/>
                        <a:latin typeface="Calibri"/>
                      </a:endParaRPr>
                    </a:p>
                  </a:txBody>
                  <a:tcPr marL="6319" marR="6319" marT="6319" marB="0" anchor="b"/>
                </a:tc>
                <a:tc gridSpan="3">
                  <a:txBody>
                    <a:bodyPr/>
                    <a:lstStyle/>
                    <a:p>
                      <a:pPr algn="l" fontAlgn="b"/>
                      <a:r>
                        <a:rPr lang="en-US" sz="700" u="none" strike="noStrike">
                          <a:effectLst/>
                        </a:rPr>
                        <a:t>Hispanic Community Center</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hMerge="1">
                  <a:txBody>
                    <a:bodyPr/>
                    <a:lstStyle/>
                    <a:p>
                      <a:endParaRPr lang="en-US"/>
                    </a:p>
                  </a:txBody>
                  <a:tcPr/>
                </a:tc>
              </a:tr>
              <a:tr h="150026">
                <a:tc>
                  <a:txBody>
                    <a:bodyPr/>
                    <a:lstStyle/>
                    <a:p>
                      <a:pPr algn="l" fontAlgn="b"/>
                      <a:r>
                        <a:rPr lang="en-US" sz="700" u="none" strike="noStrike">
                          <a:effectLst/>
                        </a:rPr>
                        <a:t>Pearls for Girls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Sporting Goods Store/Staff</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Interfaith Council</a:t>
                      </a:r>
                      <a:endParaRPr lang="en-US" sz="700" b="0" i="0" u="none" strike="noStrike">
                        <a:solidFill>
                          <a:srgbClr val="000000"/>
                        </a:solidFill>
                        <a:effectLst/>
                        <a:latin typeface="Calibri"/>
                      </a:endParaRPr>
                    </a:p>
                  </a:txBody>
                  <a:tcPr marL="6319" marR="6319" marT="6319" marB="0" anchor="b"/>
                </a:tc>
                <a:tc gridSpan="3">
                  <a:txBody>
                    <a:bodyPr/>
                    <a:lstStyle/>
                    <a:p>
                      <a:pPr algn="l" fontAlgn="b"/>
                      <a:r>
                        <a:rPr lang="en-US" sz="700" u="none" strike="noStrike">
                          <a:effectLst/>
                        </a:rPr>
                        <a:t>Local Musicians &amp; Artists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hMerge="1">
                  <a:txBody>
                    <a:bodyPr/>
                    <a:lstStyle/>
                    <a:p>
                      <a:endParaRPr lang="en-US"/>
                    </a:p>
                  </a:txBody>
                  <a:tcPr/>
                </a:tc>
              </a:tr>
              <a:tr h="150026">
                <a:tc>
                  <a:txBody>
                    <a:bodyPr/>
                    <a:lstStyle/>
                    <a:p>
                      <a:pPr algn="l" fontAlgn="b"/>
                      <a:r>
                        <a:rPr lang="en-US" sz="700" u="none" strike="noStrike">
                          <a:effectLst/>
                        </a:rPr>
                        <a:t>Field Hockey Clubs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LaCrosse Club</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Middle School</a:t>
                      </a:r>
                      <a:endParaRPr lang="en-US" sz="700" b="0" i="0" u="none" strike="noStrike">
                        <a:solidFill>
                          <a:srgbClr val="000000"/>
                        </a:solidFill>
                        <a:effectLst/>
                        <a:latin typeface="Calibri"/>
                      </a:endParaRPr>
                    </a:p>
                  </a:txBody>
                  <a:tcPr marL="6319" marR="6319" marT="6319" marB="0" anchor="b"/>
                </a:tc>
                <a:tc gridSpan="3">
                  <a:txBody>
                    <a:bodyPr/>
                    <a:lstStyle/>
                    <a:p>
                      <a:pPr algn="l" fontAlgn="b"/>
                      <a:r>
                        <a:rPr lang="en-US" sz="700" u="none" strike="noStrike">
                          <a:effectLst/>
                        </a:rPr>
                        <a:t>Harvest Fest Committee</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hMerge="1">
                  <a:txBody>
                    <a:bodyPr/>
                    <a:lstStyle/>
                    <a:p>
                      <a:endParaRPr lang="en-US"/>
                    </a:p>
                  </a:txBody>
                  <a:tcPr/>
                </a:tc>
              </a:tr>
              <a:tr h="150026">
                <a:tc>
                  <a:txBody>
                    <a:bodyPr/>
                    <a:lstStyle/>
                    <a:p>
                      <a:pPr algn="l" fontAlgn="b"/>
                      <a:r>
                        <a:rPr lang="en-US" sz="700" u="none" strike="noStrike">
                          <a:effectLst/>
                        </a:rPr>
                        <a:t>Reading Paws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Growing Power</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Community Centers</a:t>
                      </a:r>
                      <a:endParaRPr lang="en-US" sz="700" b="0" i="0" u="none" strike="noStrike">
                        <a:solidFill>
                          <a:srgbClr val="000000"/>
                        </a:solidFill>
                        <a:effectLst/>
                        <a:latin typeface="Calibri"/>
                      </a:endParaRPr>
                    </a:p>
                  </a:txBody>
                  <a:tcPr marL="6319" marR="6319" marT="6319" marB="0" anchor="b"/>
                </a:tc>
                <a:tc gridSpan="3">
                  <a:txBody>
                    <a:bodyPr/>
                    <a:lstStyle/>
                    <a:p>
                      <a:pPr algn="l" fontAlgn="b"/>
                      <a:r>
                        <a:rPr lang="en-US" sz="700" u="none" strike="noStrike">
                          <a:effectLst/>
                        </a:rPr>
                        <a:t>Shelter and Support Centers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hMerge="1">
                  <a:txBody>
                    <a:bodyPr/>
                    <a:lstStyle/>
                    <a:p>
                      <a:endParaRPr lang="en-US"/>
                    </a:p>
                  </a:txBody>
                  <a:tcPr/>
                </a:tc>
              </a:tr>
              <a:tr h="150026">
                <a:tc>
                  <a:txBody>
                    <a:bodyPr/>
                    <a:lstStyle/>
                    <a:p>
                      <a:pPr algn="l" fontAlgn="b"/>
                      <a:r>
                        <a:rPr lang="en-US" sz="700" u="none" strike="noStrike">
                          <a:effectLst/>
                        </a:rPr>
                        <a:t>TV Stations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Phuture Phoenix</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food pantry</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local businesses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Chamber of Commerce</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non profits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S.O.A.C.(Summer Outdoor Activity Club)</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Local Camps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6319" marR="6319" marT="6319" marB="0" anchor="b"/>
                </a:tc>
              </a:tr>
              <a:tr h="150026">
                <a:tc>
                  <a:txBody>
                    <a:bodyPr/>
                    <a:lstStyle/>
                    <a:p>
                      <a:pPr algn="l" fontAlgn="b"/>
                      <a:r>
                        <a:rPr lang="en-US" sz="700" u="none" strike="noStrike">
                          <a:effectLst/>
                        </a:rPr>
                        <a:t>Bookworm Gardens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Robotics Clubs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Local Model Kit Club</a:t>
                      </a:r>
                      <a:endParaRPr lang="en-US" sz="700" b="0" i="0" u="none" strike="noStrike">
                        <a:solidFill>
                          <a:srgbClr val="000000"/>
                        </a:solidFill>
                        <a:effectLst/>
                        <a:latin typeface="Calibri"/>
                      </a:endParaRPr>
                    </a:p>
                  </a:txBody>
                  <a:tcPr marL="6319" marR="6319" marT="6319" marB="0" anchor="b"/>
                </a:tc>
                <a:tc gridSpan="3">
                  <a:txBody>
                    <a:bodyPr/>
                    <a:lstStyle/>
                    <a:p>
                      <a:pPr algn="l" fontAlgn="b"/>
                      <a:r>
                        <a:rPr lang="en-US" sz="700" u="none" strike="noStrike">
                          <a:effectLst/>
                        </a:rPr>
                        <a:t>Dorm Advisory Councils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hMerge="1">
                  <a:txBody>
                    <a:bodyPr/>
                    <a:lstStyle/>
                    <a:p>
                      <a:endParaRPr lang="en-US"/>
                    </a:p>
                  </a:txBody>
                  <a:tcPr/>
                </a:tc>
              </a:tr>
              <a:tr h="150026">
                <a:tc>
                  <a:txBody>
                    <a:bodyPr/>
                    <a:lstStyle/>
                    <a:p>
                      <a:pPr algn="l" fontAlgn="b"/>
                      <a:r>
                        <a:rPr lang="en-US" sz="700" u="none" strike="noStrike">
                          <a:effectLst/>
                        </a:rPr>
                        <a:t>Fraterities/Sororities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Victory Gardens</a:t>
                      </a:r>
                      <a:endParaRPr lang="en-US" sz="700" b="0" i="0" u="none" strike="noStrike">
                        <a:solidFill>
                          <a:srgbClr val="000000"/>
                        </a:solidFill>
                        <a:effectLst/>
                        <a:latin typeface="Calibri"/>
                      </a:endParaRPr>
                    </a:p>
                  </a:txBody>
                  <a:tcPr marL="6319" marR="6319" marT="6319" marB="0" anchor="b"/>
                </a:tc>
                <a:tc>
                  <a:txBody>
                    <a:bodyPr/>
                    <a:lstStyle/>
                    <a:p>
                      <a:pPr algn="l" fontAlgn="b"/>
                      <a:r>
                        <a:rPr lang="en-US" sz="700" u="none" strike="noStrike">
                          <a:effectLst/>
                        </a:rPr>
                        <a:t>Tribal Centers</a:t>
                      </a:r>
                      <a:endParaRPr lang="en-US" sz="700" b="0" i="0" u="none" strike="noStrike">
                        <a:solidFill>
                          <a:srgbClr val="000000"/>
                        </a:solidFill>
                        <a:effectLst/>
                        <a:latin typeface="Calibri"/>
                      </a:endParaRPr>
                    </a:p>
                  </a:txBody>
                  <a:tcPr marL="6319" marR="6319" marT="6319" marB="0" anchor="b"/>
                </a:tc>
                <a:tc gridSpan="2">
                  <a:txBody>
                    <a:bodyPr/>
                    <a:lstStyle/>
                    <a:p>
                      <a:pPr algn="l" fontAlgn="b"/>
                      <a:r>
                        <a:rPr lang="en-US" sz="700" u="none" strike="noStrike">
                          <a:effectLst/>
                        </a:rPr>
                        <a:t>Red Cross</a:t>
                      </a:r>
                      <a:endParaRPr lang="en-US" sz="700" b="0" i="0" u="none" strike="noStrike">
                        <a:solidFill>
                          <a:srgbClr val="000000"/>
                        </a:solidFill>
                        <a:effectLst/>
                        <a:latin typeface="Calibri"/>
                      </a:endParaRPr>
                    </a:p>
                  </a:txBody>
                  <a:tcPr marL="6319" marR="6319" marT="6319" marB="0" anchor="b"/>
                </a:tc>
                <a:tc hMerge="1">
                  <a:txBody>
                    <a:bodyPr/>
                    <a:lstStyle/>
                    <a:p>
                      <a:endParaRPr lang="en-US"/>
                    </a:p>
                  </a:txBody>
                  <a:tcPr/>
                </a:tc>
                <a:tc>
                  <a:txBody>
                    <a:bodyPr/>
                    <a:lstStyle/>
                    <a:p>
                      <a:pPr algn="l" fontAlgn="b"/>
                      <a:endParaRPr lang="en-US" sz="700" b="0" i="0" u="none" strike="noStrike" dirty="0">
                        <a:solidFill>
                          <a:srgbClr val="000000"/>
                        </a:solidFill>
                        <a:effectLst/>
                        <a:latin typeface="Calibri"/>
                      </a:endParaRPr>
                    </a:p>
                  </a:txBody>
                  <a:tcPr marL="6319" marR="6319" marT="6319" marB="0" anchor="b"/>
                </a:tc>
              </a:tr>
            </a:tbl>
          </a:graphicData>
        </a:graphic>
      </p:graphicFrame>
    </p:spTree>
    <p:extLst>
      <p:ext uri="{BB962C8B-B14F-4D97-AF65-F5344CB8AC3E}">
        <p14:creationId xmlns:p14="http://schemas.microsoft.com/office/powerpoint/2010/main" val="3260030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cdn.vertex42.com/WordTemplates/images/recipe-card-1_3x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76200"/>
            <a:ext cx="8863542" cy="681082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9600" y="942457"/>
            <a:ext cx="7772400" cy="5170646"/>
          </a:xfrm>
          <a:prstGeom prst="rect">
            <a:avLst/>
          </a:prstGeom>
        </p:spPr>
        <p:txBody>
          <a:bodyPr wrap="square">
            <a:spAutoFit/>
          </a:bodyPr>
          <a:lstStyle/>
          <a:p>
            <a:r>
              <a:rPr lang="en-US" dirty="0"/>
              <a:t>Recipe:  SUCCESSFUL PARTNERSHIPS</a:t>
            </a:r>
          </a:p>
          <a:p>
            <a:r>
              <a:rPr lang="en-US" dirty="0"/>
              <a:t>Serves: </a:t>
            </a:r>
            <a:r>
              <a:rPr lang="en-US" dirty="0" smtClean="0"/>
              <a:t>All Children and Families</a:t>
            </a:r>
            <a:endParaRPr lang="en-US" dirty="0"/>
          </a:p>
          <a:p>
            <a:endParaRPr lang="en-US" sz="1200" dirty="0"/>
          </a:p>
          <a:p>
            <a:r>
              <a:rPr lang="en-US" dirty="0"/>
              <a:t>Preparation</a:t>
            </a:r>
            <a:r>
              <a:rPr lang="en-US" dirty="0" smtClean="0"/>
              <a:t>:  </a:t>
            </a:r>
            <a:r>
              <a:rPr lang="en-US" dirty="0"/>
              <a:t>Partners enhance our programs, allow us better use of resources, </a:t>
            </a:r>
          </a:p>
          <a:p>
            <a:r>
              <a:rPr lang="en-US" dirty="0"/>
              <a:t>Give new perspectives, increase community participation, advocate for us, bring new skills, share our vision, and work toward common goals.</a:t>
            </a:r>
          </a:p>
          <a:p>
            <a:endParaRPr lang="en-US" sz="1200" dirty="0"/>
          </a:p>
          <a:p>
            <a:r>
              <a:rPr lang="en-US" dirty="0"/>
              <a:t>Ingredients</a:t>
            </a:r>
            <a:r>
              <a:rPr lang="en-US" dirty="0" smtClean="0"/>
              <a:t>:  Community Education, Literacy Programs, YMCAs, UW-Extension, </a:t>
            </a:r>
          </a:p>
          <a:p>
            <a:r>
              <a:rPr lang="en-US" dirty="0" smtClean="0"/>
              <a:t>Grocery Stores, Boys and Girls Club, Department of Natural Resources, Colleges, </a:t>
            </a:r>
          </a:p>
          <a:p>
            <a:r>
              <a:rPr lang="en-US" dirty="0" smtClean="0"/>
              <a:t>Sheriff Departments, Churches, Hospitals, Libraries, and CESAs</a:t>
            </a:r>
            <a:r>
              <a:rPr lang="en-US" dirty="0"/>
              <a:t/>
            </a:r>
            <a:br>
              <a:rPr lang="en-US" dirty="0"/>
            </a:br>
            <a:endParaRPr lang="en-US" dirty="0"/>
          </a:p>
          <a:p>
            <a:r>
              <a:rPr lang="en-US" sz="2400" b="1" dirty="0"/>
              <a:t>Directions</a:t>
            </a:r>
            <a:r>
              <a:rPr lang="en-US" dirty="0"/>
              <a:t>:  _______________________________________________________</a:t>
            </a:r>
            <a:br>
              <a:rPr lang="en-US" dirty="0"/>
            </a:br>
            <a:r>
              <a:rPr lang="en-US" dirty="0"/>
              <a:t>___________________________________________________________________________________________________________________________________________________________________________________________________</a:t>
            </a:r>
          </a:p>
          <a:p>
            <a:endParaRPr lang="en-US" sz="1200" dirty="0"/>
          </a:p>
          <a:p>
            <a:r>
              <a:rPr lang="en-US" dirty="0"/>
              <a:t> </a:t>
            </a:r>
          </a:p>
          <a:p>
            <a:r>
              <a:rPr lang="en-US" dirty="0"/>
              <a:t>		Yield: ____________________________________________</a:t>
            </a:r>
          </a:p>
        </p:txBody>
      </p:sp>
    </p:spTree>
    <p:extLst>
      <p:ext uri="{BB962C8B-B14F-4D97-AF65-F5344CB8AC3E}">
        <p14:creationId xmlns:p14="http://schemas.microsoft.com/office/powerpoint/2010/main" val="4241833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727" y="185057"/>
            <a:ext cx="8648700" cy="6400800"/>
          </a:xfrm>
          <a:prstGeom prst="rect">
            <a:avLst/>
          </a:prstGeom>
          <a:solidFill>
            <a:srgbClr val="F5770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92577" y="1252210"/>
            <a:ext cx="8001000" cy="523220"/>
          </a:xfrm>
          <a:prstGeom prst="rect">
            <a:avLst/>
          </a:prstGeom>
          <a:noFill/>
        </p:spPr>
        <p:txBody>
          <a:bodyPr wrap="square" rtlCol="0">
            <a:spAutoFit/>
          </a:bodyPr>
          <a:lstStyle/>
          <a:p>
            <a:pPr algn="ctr"/>
            <a:r>
              <a:rPr lang="en-US" sz="2800" dirty="0" smtClean="0"/>
              <a:t>What Do Partners Do?</a:t>
            </a:r>
            <a:endParaRPr lang="en-US" sz="2800" dirty="0"/>
          </a:p>
        </p:txBody>
      </p:sp>
      <p:sp>
        <p:nvSpPr>
          <p:cNvPr id="4" name="TextBox 3"/>
          <p:cNvSpPr txBox="1"/>
          <p:nvPr/>
        </p:nvSpPr>
        <p:spPr>
          <a:xfrm>
            <a:off x="304800" y="457200"/>
            <a:ext cx="8305800" cy="646331"/>
          </a:xfrm>
          <a:prstGeom prst="rect">
            <a:avLst/>
          </a:prstGeom>
          <a:noFill/>
        </p:spPr>
        <p:txBody>
          <a:bodyPr wrap="square" rtlCol="0">
            <a:spAutoFit/>
          </a:bodyPr>
          <a:lstStyle/>
          <a:p>
            <a:pPr algn="ctr"/>
            <a:r>
              <a:rPr lang="en-US" sz="3600" dirty="0" smtClean="0">
                <a:latin typeface="Lucida Calligraphy" panose="03010101010101010101" pitchFamily="66" charset="0"/>
              </a:rPr>
              <a:t>Directions</a:t>
            </a:r>
            <a:endParaRPr lang="en-US" sz="3600" dirty="0">
              <a:latin typeface="Lucida Calligraphy" panose="03010101010101010101"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915106364"/>
              </p:ext>
            </p:extLst>
          </p:nvPr>
        </p:nvGraphicFramePr>
        <p:xfrm>
          <a:off x="345620" y="1981200"/>
          <a:ext cx="8294914" cy="4101579"/>
        </p:xfrm>
        <a:graphic>
          <a:graphicData uri="http://schemas.openxmlformats.org/drawingml/2006/table">
            <a:tbl>
              <a:tblPr>
                <a:tableStyleId>{5C22544A-7EE6-4342-B048-85BDC9FD1C3A}</a:tableStyleId>
              </a:tblPr>
              <a:tblGrid>
                <a:gridCol w="3505200"/>
                <a:gridCol w="2438400"/>
                <a:gridCol w="1269368"/>
                <a:gridCol w="540973"/>
                <a:gridCol w="540973"/>
              </a:tblGrid>
              <a:tr h="0">
                <a:tc>
                  <a:txBody>
                    <a:bodyPr/>
                    <a:lstStyle/>
                    <a:p>
                      <a:pPr algn="l" fontAlgn="b"/>
                      <a:r>
                        <a:rPr lang="en-US" sz="900" u="none" strike="noStrike" dirty="0">
                          <a:effectLst/>
                        </a:rPr>
                        <a:t>provide food program</a:t>
                      </a:r>
                      <a:endParaRPr lang="en-US" sz="900" b="0" i="0" u="none" strike="noStrike" dirty="0">
                        <a:solidFill>
                          <a:srgbClr val="000000"/>
                        </a:solidFill>
                        <a:effectLst/>
                        <a:latin typeface="Calibri"/>
                      </a:endParaRPr>
                    </a:p>
                  </a:txBody>
                  <a:tcPr marL="7483" marR="7483" marT="7483" marB="0" anchor="b"/>
                </a:tc>
                <a:tc>
                  <a:txBody>
                    <a:bodyPr/>
                    <a:lstStyle/>
                    <a:p>
                      <a:pPr algn="l" fontAlgn="b"/>
                      <a:r>
                        <a:rPr lang="en-US" sz="900" u="none" strike="noStrike">
                          <a:effectLst/>
                        </a:rPr>
                        <a:t>club activities</a:t>
                      </a:r>
                      <a:endParaRPr lang="en-US" sz="900" b="0" i="0" u="none" strike="noStrike">
                        <a:solidFill>
                          <a:srgbClr val="000000"/>
                        </a:solidFill>
                        <a:effectLst/>
                        <a:latin typeface="Calibri"/>
                      </a:endParaRPr>
                    </a:p>
                  </a:txBody>
                  <a:tcPr marL="7483" marR="7483" marT="7483" marB="0" anchor="b"/>
                </a:tc>
                <a:tc>
                  <a:txBody>
                    <a:bodyPr/>
                    <a:lstStyle/>
                    <a:p>
                      <a:pPr algn="l" fontAlgn="b"/>
                      <a:endParaRPr lang="en-US" sz="900" b="0" i="0" u="none" strike="noStrike">
                        <a:solidFill>
                          <a:srgbClr val="000000"/>
                        </a:solidFill>
                        <a:effectLst/>
                        <a:latin typeface="Calibri"/>
                      </a:endParaRPr>
                    </a:p>
                  </a:txBody>
                  <a:tcPr marL="7483" marR="7483" marT="7483" marB="0" anchor="b"/>
                </a:tc>
                <a:tc>
                  <a:txBody>
                    <a:bodyPr/>
                    <a:lstStyle/>
                    <a:p>
                      <a:pPr algn="l" fontAlgn="b"/>
                      <a:endParaRPr lang="en-US" sz="900" b="0" i="0" u="none" strike="noStrike">
                        <a:solidFill>
                          <a:srgbClr val="000000"/>
                        </a:solidFill>
                        <a:effectLst/>
                        <a:latin typeface="Calibri"/>
                      </a:endParaRPr>
                    </a:p>
                  </a:txBody>
                  <a:tcPr marL="7483" marR="7483" marT="7483" marB="0" anchor="b"/>
                </a:tc>
                <a:tc>
                  <a:txBody>
                    <a:bodyPr/>
                    <a:lstStyle/>
                    <a:p>
                      <a:pPr algn="l" fontAlgn="b"/>
                      <a:endParaRPr lang="en-US" sz="900" b="0" i="0" u="none" strike="noStrike">
                        <a:solidFill>
                          <a:srgbClr val="000000"/>
                        </a:solidFill>
                        <a:effectLst/>
                        <a:latin typeface="Calibri"/>
                      </a:endParaRPr>
                    </a:p>
                  </a:txBody>
                  <a:tcPr marL="7483" marR="7483" marT="7483" marB="0" anchor="b"/>
                </a:tc>
              </a:tr>
              <a:tr h="149668">
                <a:tc>
                  <a:txBody>
                    <a:bodyPr/>
                    <a:lstStyle/>
                    <a:p>
                      <a:pPr algn="l" fontAlgn="b"/>
                      <a:r>
                        <a:rPr lang="en-US" sz="900" u="none" strike="noStrike">
                          <a:effectLst/>
                        </a:rPr>
                        <a:t>sponsor field trips</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financial literacy lessons</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Donald Driver Day 4 kids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49668">
                <a:tc>
                  <a:txBody>
                    <a:bodyPr/>
                    <a:lstStyle/>
                    <a:p>
                      <a:pPr algn="l" fontAlgn="b"/>
                      <a:r>
                        <a:rPr lang="en-US" sz="900" u="none" strike="noStrike" dirty="0">
                          <a:effectLst/>
                        </a:rPr>
                        <a:t>provide sexual health and abuse prevention programming</a:t>
                      </a:r>
                      <a:endParaRPr lang="en-US" sz="900" b="0" i="0" u="none" strike="noStrike" dirty="0">
                        <a:solidFill>
                          <a:srgbClr val="000000"/>
                        </a:solidFill>
                        <a:effectLst/>
                        <a:latin typeface="Calibri"/>
                      </a:endParaRPr>
                    </a:p>
                  </a:txBody>
                  <a:tcPr marL="7483" marR="7483" marT="7483" marB="0" anchor="b"/>
                </a:tc>
                <a:tc>
                  <a:txBody>
                    <a:bodyPr/>
                    <a:lstStyle/>
                    <a:p>
                      <a:pPr algn="l" fontAlgn="b"/>
                      <a:r>
                        <a:rPr lang="en-US" sz="900" u="none" strike="noStrike">
                          <a:effectLst/>
                        </a:rPr>
                        <a:t>mentoring</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golf</a:t>
                      </a:r>
                      <a:endParaRPr lang="en-US" sz="900" b="0" i="0" u="none" strike="noStrike">
                        <a:solidFill>
                          <a:srgbClr val="000000"/>
                        </a:solidFill>
                        <a:effectLst/>
                        <a:latin typeface="Calibri"/>
                      </a:endParaRPr>
                    </a:p>
                  </a:txBody>
                  <a:tcPr marL="7483" marR="7483" marT="7483" marB="0" anchor="b"/>
                </a:tc>
                <a:tc>
                  <a:txBody>
                    <a:bodyPr/>
                    <a:lstStyle/>
                    <a:p>
                      <a:pPr algn="l" fontAlgn="b"/>
                      <a:endParaRPr lang="en-US" sz="900" b="0" i="0" u="none" strike="noStrike">
                        <a:solidFill>
                          <a:srgbClr val="000000"/>
                        </a:solidFill>
                        <a:effectLst/>
                        <a:latin typeface="Calibri"/>
                      </a:endParaRPr>
                    </a:p>
                  </a:txBody>
                  <a:tcPr marL="7483" marR="7483" marT="7483" marB="0" anchor="b"/>
                </a:tc>
                <a:tc>
                  <a:txBody>
                    <a:bodyPr/>
                    <a:lstStyle/>
                    <a:p>
                      <a:pPr algn="l" fontAlgn="b"/>
                      <a:endParaRPr lang="en-US" sz="900" b="0" i="0" u="none" strike="noStrike">
                        <a:solidFill>
                          <a:srgbClr val="000000"/>
                        </a:solidFill>
                        <a:effectLst/>
                        <a:latin typeface="Calibri"/>
                      </a:endParaRPr>
                    </a:p>
                  </a:txBody>
                  <a:tcPr marL="7483" marR="7483" marT="7483" marB="0" anchor="b"/>
                </a:tc>
              </a:tr>
              <a:tr h="149668">
                <a:tc>
                  <a:txBody>
                    <a:bodyPr/>
                    <a:lstStyle/>
                    <a:p>
                      <a:pPr algn="l" fontAlgn="b"/>
                      <a:r>
                        <a:rPr lang="en-US" sz="900" u="none" strike="noStrike" dirty="0">
                          <a:effectLst/>
                        </a:rPr>
                        <a:t>provide youth sports, programs, classes and camps</a:t>
                      </a:r>
                      <a:endParaRPr lang="en-US" sz="900" b="0" i="0" u="none" strike="noStrike" dirty="0">
                        <a:solidFill>
                          <a:srgbClr val="000000"/>
                        </a:solidFill>
                        <a:effectLst/>
                        <a:latin typeface="Calibri"/>
                      </a:endParaRPr>
                    </a:p>
                  </a:txBody>
                  <a:tcPr marL="7483" marR="7483" marT="7483" marB="0" anchor="b"/>
                </a:tc>
                <a:tc>
                  <a:txBody>
                    <a:bodyPr/>
                    <a:lstStyle/>
                    <a:p>
                      <a:pPr algn="l" fontAlgn="b"/>
                      <a:r>
                        <a:rPr lang="en-US" sz="900" u="none" strike="noStrike">
                          <a:effectLst/>
                        </a:rPr>
                        <a:t>facility use</a:t>
                      </a:r>
                      <a:endParaRPr lang="en-US" sz="900" b="0" i="0" u="none" strike="noStrike">
                        <a:solidFill>
                          <a:srgbClr val="000000"/>
                        </a:solidFill>
                        <a:effectLst/>
                        <a:latin typeface="Calibri"/>
                      </a:endParaRPr>
                    </a:p>
                  </a:txBody>
                  <a:tcPr marL="7483" marR="7483" marT="7483" marB="0" anchor="b"/>
                </a:tc>
                <a:tc gridSpan="2">
                  <a:txBody>
                    <a:bodyPr/>
                    <a:lstStyle/>
                    <a:p>
                      <a:pPr algn="l" fontAlgn="b"/>
                      <a:r>
                        <a:rPr lang="en-US" sz="900" u="none" strike="noStrike">
                          <a:effectLst/>
                        </a:rPr>
                        <a:t>Character Education</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7483" marR="7483" marT="7483" marB="0" anchor="b"/>
                </a:tc>
              </a:tr>
              <a:tr h="149668">
                <a:tc>
                  <a:txBody>
                    <a:bodyPr/>
                    <a:lstStyle/>
                    <a:p>
                      <a:pPr algn="l" fontAlgn="b"/>
                      <a:r>
                        <a:rPr lang="en-US" sz="900" u="none" strike="noStrike" dirty="0">
                          <a:effectLst/>
                        </a:rPr>
                        <a:t>provide rock wall and obstacle course</a:t>
                      </a:r>
                      <a:endParaRPr lang="en-US" sz="900" b="0" i="0" u="none" strike="noStrike" dirty="0">
                        <a:solidFill>
                          <a:srgbClr val="000000"/>
                        </a:solidFill>
                        <a:effectLst/>
                        <a:latin typeface="Calibri"/>
                      </a:endParaRPr>
                    </a:p>
                  </a:txBody>
                  <a:tcPr marL="7483" marR="7483" marT="7483" marB="0" anchor="b"/>
                </a:tc>
                <a:tc>
                  <a:txBody>
                    <a:bodyPr/>
                    <a:lstStyle/>
                    <a:p>
                      <a:pPr algn="l" fontAlgn="b"/>
                      <a:r>
                        <a:rPr lang="en-US" sz="900" u="none" strike="noStrike">
                          <a:effectLst/>
                        </a:rPr>
                        <a:t>provides parenting skill classes</a:t>
                      </a:r>
                      <a:endParaRPr lang="en-US" sz="900" b="0" i="0" u="none" strike="noStrike">
                        <a:solidFill>
                          <a:srgbClr val="000000"/>
                        </a:solidFill>
                        <a:effectLst/>
                        <a:latin typeface="Calibri"/>
                      </a:endParaRPr>
                    </a:p>
                  </a:txBody>
                  <a:tcPr marL="7483" marR="7483" marT="7483" marB="0" anchor="b"/>
                </a:tc>
                <a:tc gridSpan="2">
                  <a:txBody>
                    <a:bodyPr/>
                    <a:lstStyle/>
                    <a:p>
                      <a:pPr algn="l" fontAlgn="b"/>
                      <a:r>
                        <a:rPr lang="en-US" sz="900" u="none" strike="noStrike">
                          <a:effectLst/>
                        </a:rPr>
                        <a:t>school supplies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7483" marR="7483" marT="7483" marB="0" anchor="b"/>
                </a:tc>
              </a:tr>
              <a:tr h="149668">
                <a:tc>
                  <a:txBody>
                    <a:bodyPr/>
                    <a:lstStyle/>
                    <a:p>
                      <a:pPr algn="l" fontAlgn="b"/>
                      <a:r>
                        <a:rPr lang="en-US" sz="900" u="none" strike="noStrike" dirty="0">
                          <a:effectLst/>
                        </a:rPr>
                        <a:t>provide nutrition programs</a:t>
                      </a:r>
                      <a:endParaRPr lang="en-US" sz="900" b="0" i="0" u="none" strike="noStrike" dirty="0">
                        <a:solidFill>
                          <a:srgbClr val="000000"/>
                        </a:solidFill>
                        <a:effectLst/>
                        <a:latin typeface="Calibri"/>
                      </a:endParaRPr>
                    </a:p>
                  </a:txBody>
                  <a:tcPr marL="7483" marR="7483" marT="7483" marB="0" anchor="b"/>
                </a:tc>
                <a:tc>
                  <a:txBody>
                    <a:bodyPr/>
                    <a:lstStyle/>
                    <a:p>
                      <a:pPr algn="l" fontAlgn="b"/>
                      <a:r>
                        <a:rPr lang="en-US" sz="900" u="none" strike="noStrike">
                          <a:effectLst/>
                        </a:rPr>
                        <a:t>provides well rounded daily meals</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food</a:t>
                      </a:r>
                      <a:endParaRPr lang="en-US" sz="900" b="0" i="0" u="none" strike="noStrike">
                        <a:solidFill>
                          <a:srgbClr val="000000"/>
                        </a:solidFill>
                        <a:effectLst/>
                        <a:latin typeface="Calibri"/>
                      </a:endParaRPr>
                    </a:p>
                  </a:txBody>
                  <a:tcPr marL="7483" marR="7483" marT="7483" marB="0" anchor="b"/>
                </a:tc>
                <a:tc>
                  <a:txBody>
                    <a:bodyPr/>
                    <a:lstStyle/>
                    <a:p>
                      <a:pPr algn="l" fontAlgn="b"/>
                      <a:endParaRPr lang="en-US" sz="900" b="0" i="0" u="none" strike="noStrike">
                        <a:solidFill>
                          <a:srgbClr val="000000"/>
                        </a:solidFill>
                        <a:effectLst/>
                        <a:latin typeface="Calibri"/>
                      </a:endParaRPr>
                    </a:p>
                  </a:txBody>
                  <a:tcPr marL="7483" marR="7483" marT="7483" marB="0" anchor="b"/>
                </a:tc>
                <a:tc>
                  <a:txBody>
                    <a:bodyPr/>
                    <a:lstStyle/>
                    <a:p>
                      <a:pPr algn="l" fontAlgn="b"/>
                      <a:endParaRPr lang="en-US" sz="900" b="0" i="0" u="none" strike="noStrike">
                        <a:solidFill>
                          <a:srgbClr val="000000"/>
                        </a:solidFill>
                        <a:effectLst/>
                        <a:latin typeface="Calibri"/>
                      </a:endParaRPr>
                    </a:p>
                  </a:txBody>
                  <a:tcPr marL="7483" marR="7483" marT="7483" marB="0" anchor="b"/>
                </a:tc>
              </a:tr>
              <a:tr h="173817">
                <a:tc>
                  <a:txBody>
                    <a:bodyPr/>
                    <a:lstStyle/>
                    <a:p>
                      <a:pPr algn="l" fontAlgn="b"/>
                      <a:r>
                        <a:rPr lang="en-US" sz="900" u="none" strike="noStrike" dirty="0">
                          <a:effectLst/>
                        </a:rPr>
                        <a:t>provide volunteers/tutors</a:t>
                      </a:r>
                      <a:endParaRPr lang="en-US" sz="900" b="0" i="0" u="none" strike="noStrike" dirty="0">
                        <a:solidFill>
                          <a:srgbClr val="000000"/>
                        </a:solidFill>
                        <a:effectLst/>
                        <a:latin typeface="Calibri"/>
                      </a:endParaRPr>
                    </a:p>
                  </a:txBody>
                  <a:tcPr marL="7483" marR="7483" marT="7483" marB="0" anchor="b"/>
                </a:tc>
                <a:tc>
                  <a:txBody>
                    <a:bodyPr/>
                    <a:lstStyle/>
                    <a:p>
                      <a:pPr algn="l" fontAlgn="b"/>
                      <a:r>
                        <a:rPr lang="en-US" sz="900" u="none" strike="noStrike">
                          <a:effectLst/>
                        </a:rPr>
                        <a:t>shares activities with students</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provides family literacy activities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49668">
                <a:tc>
                  <a:txBody>
                    <a:bodyPr/>
                    <a:lstStyle/>
                    <a:p>
                      <a:pPr algn="l" fontAlgn="b"/>
                      <a:r>
                        <a:rPr lang="en-US" sz="900" u="none" strike="noStrike" dirty="0">
                          <a:effectLst/>
                        </a:rPr>
                        <a:t>provides physical activity and field trips</a:t>
                      </a:r>
                      <a:endParaRPr lang="en-US" sz="900" b="0" i="0" u="none" strike="noStrike" dirty="0">
                        <a:solidFill>
                          <a:srgbClr val="000000"/>
                        </a:solidFill>
                        <a:effectLst/>
                        <a:latin typeface="Calibri"/>
                      </a:endParaRPr>
                    </a:p>
                  </a:txBody>
                  <a:tcPr marL="7483" marR="7483" marT="7483" marB="0" anchor="b"/>
                </a:tc>
                <a:tc>
                  <a:txBody>
                    <a:bodyPr/>
                    <a:lstStyle/>
                    <a:p>
                      <a:pPr algn="l" fontAlgn="b"/>
                      <a:r>
                        <a:rPr lang="en-US" sz="900" u="none" strike="noStrike">
                          <a:effectLst/>
                        </a:rPr>
                        <a:t>donates food/groceries</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provide recreation facilities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49668">
                <a:tc>
                  <a:txBody>
                    <a:bodyPr/>
                    <a:lstStyle/>
                    <a:p>
                      <a:pPr algn="l" fontAlgn="b"/>
                      <a:r>
                        <a:rPr lang="en-US" sz="900" u="none" strike="noStrike" dirty="0">
                          <a:effectLst/>
                        </a:rPr>
                        <a:t>community service opportunities</a:t>
                      </a:r>
                      <a:endParaRPr lang="en-US" sz="900" b="0" i="0" u="none" strike="noStrike" dirty="0">
                        <a:solidFill>
                          <a:srgbClr val="000000"/>
                        </a:solidFill>
                        <a:effectLst/>
                        <a:latin typeface="Calibri"/>
                      </a:endParaRPr>
                    </a:p>
                  </a:txBody>
                  <a:tcPr marL="7483" marR="7483" marT="7483" marB="0" anchor="b"/>
                </a:tc>
                <a:tc>
                  <a:txBody>
                    <a:bodyPr/>
                    <a:lstStyle/>
                    <a:p>
                      <a:pPr algn="l" fontAlgn="b"/>
                      <a:r>
                        <a:rPr lang="en-US" sz="900" u="none" strike="noStrike">
                          <a:effectLst/>
                        </a:rPr>
                        <a:t>teach snow shoeing/x country skiing</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teach college saving strategies </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49668">
                <a:tc>
                  <a:txBody>
                    <a:bodyPr/>
                    <a:lstStyle/>
                    <a:p>
                      <a:pPr algn="l" fontAlgn="b"/>
                      <a:r>
                        <a:rPr lang="en-US" sz="900" u="none" strike="noStrike" dirty="0">
                          <a:effectLst/>
                        </a:rPr>
                        <a:t>provide connection to law enforcement through Badges &amp; </a:t>
                      </a:r>
                      <a:r>
                        <a:rPr lang="en-US" sz="900" u="none" strike="noStrike" dirty="0" err="1">
                          <a:effectLst/>
                        </a:rPr>
                        <a:t>Bullseyes</a:t>
                      </a:r>
                      <a:endParaRPr lang="en-US" sz="900" b="0" i="0" u="none" strike="noStrike" dirty="0">
                        <a:solidFill>
                          <a:srgbClr val="000000"/>
                        </a:solidFill>
                        <a:effectLst/>
                        <a:latin typeface="Calibri"/>
                      </a:endParaRPr>
                    </a:p>
                  </a:txBody>
                  <a:tcPr marL="7483" marR="7483" marT="7483" marB="0" anchor="b"/>
                </a:tc>
                <a:tc>
                  <a:txBody>
                    <a:bodyPr/>
                    <a:lstStyle/>
                    <a:p>
                      <a:pPr algn="l" fontAlgn="b"/>
                      <a:r>
                        <a:rPr lang="en-US" sz="900" u="none" strike="noStrike">
                          <a:effectLst/>
                        </a:rPr>
                        <a:t>donates rental equipment</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work with teen mothers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49668">
                <a:tc>
                  <a:txBody>
                    <a:bodyPr/>
                    <a:lstStyle/>
                    <a:p>
                      <a:pPr algn="l" fontAlgn="b"/>
                      <a:r>
                        <a:rPr lang="en-US" sz="900" u="none" strike="noStrike" dirty="0" smtClean="0">
                          <a:effectLst/>
                        </a:rPr>
                        <a:t>provide </a:t>
                      </a:r>
                      <a:r>
                        <a:rPr lang="en-US" sz="900" u="none" strike="noStrike" dirty="0">
                          <a:effectLst/>
                        </a:rPr>
                        <a:t>connection to law enforcement - Strikes and Spares </a:t>
                      </a:r>
                      <a:r>
                        <a:rPr lang="en-US" sz="900" u="none" strike="noStrike" dirty="0" smtClean="0">
                          <a:effectLst/>
                        </a:rPr>
                        <a:t>/</a:t>
                      </a:r>
                      <a:r>
                        <a:rPr lang="en-US" sz="900" u="none" strike="noStrike" dirty="0" err="1" smtClean="0">
                          <a:effectLst/>
                        </a:rPr>
                        <a:t>Gutterballs</a:t>
                      </a:r>
                      <a:endParaRPr lang="en-US" sz="900" b="0" i="0" u="none" strike="noStrike" dirty="0">
                        <a:solidFill>
                          <a:srgbClr val="000000"/>
                        </a:solidFill>
                        <a:effectLst/>
                        <a:latin typeface="Calibri"/>
                      </a:endParaRPr>
                    </a:p>
                  </a:txBody>
                  <a:tcPr marL="7483" marR="7483" marT="7483" marB="0" anchor="b"/>
                </a:tc>
                <a:tc>
                  <a:txBody>
                    <a:bodyPr/>
                    <a:lstStyle/>
                    <a:p>
                      <a:pPr algn="l" fontAlgn="b"/>
                      <a:r>
                        <a:rPr lang="en-US" sz="900" u="none" strike="noStrike">
                          <a:effectLst/>
                        </a:rPr>
                        <a:t>teach cribbage</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teach reading groups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63328">
                <a:tc>
                  <a:txBody>
                    <a:bodyPr/>
                    <a:lstStyle/>
                    <a:p>
                      <a:pPr algn="l" fontAlgn="b"/>
                      <a:r>
                        <a:rPr lang="en-US" sz="900" u="none" strike="noStrike" dirty="0">
                          <a:effectLst/>
                        </a:rPr>
                        <a:t>funding for Strengthening Families Program</a:t>
                      </a:r>
                      <a:endParaRPr lang="en-US" sz="900" b="0" i="0" u="none" strike="noStrike" dirty="0">
                        <a:solidFill>
                          <a:srgbClr val="000000"/>
                        </a:solidFill>
                        <a:effectLst/>
                        <a:latin typeface="Calibri"/>
                      </a:endParaRPr>
                    </a:p>
                  </a:txBody>
                  <a:tcPr marL="7483" marR="7483" marT="7483" marB="0" anchor="b"/>
                </a:tc>
                <a:tc>
                  <a:txBody>
                    <a:bodyPr/>
                    <a:lstStyle/>
                    <a:p>
                      <a:pPr algn="l" fontAlgn="b"/>
                      <a:r>
                        <a:rPr lang="en-US" sz="900" u="none" strike="noStrike">
                          <a:effectLst/>
                        </a:rPr>
                        <a:t>builds bird houses</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provide council to direct program</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49668">
                <a:tc>
                  <a:txBody>
                    <a:bodyPr/>
                    <a:lstStyle/>
                    <a:p>
                      <a:pPr algn="l" fontAlgn="b"/>
                      <a:r>
                        <a:rPr lang="en-US" sz="900" u="none" strike="noStrike">
                          <a:effectLst/>
                        </a:rPr>
                        <a:t>health education curriculum and outreach to parents</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teach about animals</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provide tours of facilities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49668">
                <a:tc>
                  <a:txBody>
                    <a:bodyPr/>
                    <a:lstStyle/>
                    <a:p>
                      <a:pPr algn="l" fontAlgn="b"/>
                      <a:r>
                        <a:rPr lang="en-US" sz="900" u="none" strike="noStrike">
                          <a:effectLst/>
                        </a:rPr>
                        <a:t>Stem programming</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fire prevention education</a:t>
                      </a:r>
                      <a:endParaRPr lang="en-US" sz="900" b="0" i="0" u="none" strike="noStrike">
                        <a:solidFill>
                          <a:srgbClr val="000000"/>
                        </a:solidFill>
                        <a:effectLst/>
                        <a:latin typeface="Calibri"/>
                      </a:endParaRPr>
                    </a:p>
                  </a:txBody>
                  <a:tcPr marL="7483" marR="7483" marT="7483" marB="0" anchor="b"/>
                </a:tc>
                <a:tc gridSpan="2">
                  <a:txBody>
                    <a:bodyPr/>
                    <a:lstStyle/>
                    <a:p>
                      <a:pPr algn="l" fontAlgn="b"/>
                      <a:r>
                        <a:rPr lang="en-US" sz="900" u="none" strike="noStrike">
                          <a:effectLst/>
                        </a:rPr>
                        <a:t>provide fresh ideas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7483" marR="7483" marT="7483" marB="0" anchor="b"/>
                </a:tc>
              </a:tr>
              <a:tr h="149668">
                <a:tc>
                  <a:txBody>
                    <a:bodyPr/>
                    <a:lstStyle/>
                    <a:p>
                      <a:pPr algn="l" fontAlgn="b"/>
                      <a:r>
                        <a:rPr lang="en-US" sz="900" u="none" strike="noStrike">
                          <a:effectLst/>
                        </a:rPr>
                        <a:t>field trips for  environmental education</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provides seatbelt safety education</a:t>
                      </a:r>
                      <a:endParaRPr lang="en-US" sz="900" b="0" i="0" u="none" strike="noStrike">
                        <a:solidFill>
                          <a:srgbClr val="000000"/>
                        </a:solidFill>
                        <a:effectLst/>
                        <a:latin typeface="Calibri"/>
                      </a:endParaRPr>
                    </a:p>
                  </a:txBody>
                  <a:tcPr marL="7483" marR="7483" marT="7483" marB="0" anchor="b"/>
                </a:tc>
                <a:tc gridSpan="2">
                  <a:txBody>
                    <a:bodyPr/>
                    <a:lstStyle/>
                    <a:p>
                      <a:pPr algn="l" fontAlgn="b"/>
                      <a:r>
                        <a:rPr lang="en-US" sz="900" u="none" strike="noStrike">
                          <a:effectLst/>
                        </a:rPr>
                        <a:t>donate technology</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7483" marR="7483" marT="7483" marB="0" anchor="b"/>
                </a:tc>
              </a:tr>
              <a:tr h="149668">
                <a:tc>
                  <a:txBody>
                    <a:bodyPr/>
                    <a:lstStyle/>
                    <a:p>
                      <a:pPr algn="l" fontAlgn="b"/>
                      <a:r>
                        <a:rPr lang="en-US" sz="900" u="none" strike="noStrike">
                          <a:effectLst/>
                        </a:rPr>
                        <a:t>college mentors for ell students</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provides nutrition education to students/parents</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serve as book buddies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49668">
                <a:tc>
                  <a:txBody>
                    <a:bodyPr/>
                    <a:lstStyle/>
                    <a:p>
                      <a:pPr algn="l" fontAlgn="b"/>
                      <a:r>
                        <a:rPr lang="en-US" sz="900" u="none" strike="noStrike">
                          <a:effectLst/>
                        </a:rPr>
                        <a:t>advisory council members</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bring in music performers</a:t>
                      </a:r>
                      <a:endParaRPr lang="en-US" sz="900" b="0" i="0" u="none" strike="noStrike">
                        <a:solidFill>
                          <a:srgbClr val="000000"/>
                        </a:solidFill>
                        <a:effectLst/>
                        <a:latin typeface="Calibri"/>
                      </a:endParaRPr>
                    </a:p>
                  </a:txBody>
                  <a:tcPr marL="7483" marR="7483" marT="7483" marB="0" anchor="b"/>
                </a:tc>
                <a:tc gridSpan="2">
                  <a:txBody>
                    <a:bodyPr/>
                    <a:lstStyle/>
                    <a:p>
                      <a:pPr algn="l" fontAlgn="b"/>
                      <a:r>
                        <a:rPr lang="en-US" sz="900" u="none" strike="noStrike">
                          <a:effectLst/>
                        </a:rPr>
                        <a:t>organize events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7483" marR="7483" marT="7483" marB="0" anchor="b"/>
                </a:tc>
              </a:tr>
              <a:tr h="149668">
                <a:tc>
                  <a:txBody>
                    <a:bodyPr/>
                    <a:lstStyle/>
                    <a:p>
                      <a:pPr algn="l" fontAlgn="b"/>
                      <a:r>
                        <a:rPr lang="en-US" sz="900" u="none" strike="noStrike">
                          <a:effectLst/>
                        </a:rPr>
                        <a:t>provide funding for family events</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adult literacy classes</a:t>
                      </a:r>
                      <a:endParaRPr lang="en-US" sz="900" b="0" i="0" u="none" strike="noStrike">
                        <a:solidFill>
                          <a:srgbClr val="000000"/>
                        </a:solidFill>
                        <a:effectLst/>
                        <a:latin typeface="Calibri"/>
                      </a:endParaRPr>
                    </a:p>
                  </a:txBody>
                  <a:tcPr marL="7483" marR="7483" marT="7483" marB="0" anchor="b"/>
                </a:tc>
                <a:tc gridSpan="2">
                  <a:txBody>
                    <a:bodyPr/>
                    <a:lstStyle/>
                    <a:p>
                      <a:pPr algn="l" fontAlgn="b"/>
                      <a:r>
                        <a:rPr lang="en-US" sz="900" u="none" strike="noStrike" dirty="0">
                          <a:effectLst/>
                        </a:rPr>
                        <a:t>raise </a:t>
                      </a:r>
                      <a:r>
                        <a:rPr lang="en-US" sz="900" u="none" strike="noStrike" dirty="0" smtClean="0">
                          <a:effectLst/>
                        </a:rPr>
                        <a:t> funds</a:t>
                      </a:r>
                      <a:endParaRPr lang="en-US" sz="900" b="0" i="0" u="none" strike="noStrike" dirty="0">
                        <a:solidFill>
                          <a:srgbClr val="000000"/>
                        </a:solidFill>
                        <a:effectLst/>
                        <a:latin typeface="Calibri"/>
                      </a:endParaRPr>
                    </a:p>
                  </a:txBody>
                  <a:tcPr marL="7483" marR="7483" marT="7483"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7483" marR="7483" marT="7483" marB="0" anchor="b"/>
                </a:tc>
              </a:tr>
              <a:tr h="149668">
                <a:tc>
                  <a:txBody>
                    <a:bodyPr/>
                    <a:lstStyle/>
                    <a:p>
                      <a:pPr algn="l" fontAlgn="b"/>
                      <a:r>
                        <a:rPr lang="en-US" sz="900" u="none" strike="noStrike">
                          <a:effectLst/>
                        </a:rPr>
                        <a:t>provide supplies for After School</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provides behavior support</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school day learning access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49668">
                <a:tc>
                  <a:txBody>
                    <a:bodyPr/>
                    <a:lstStyle/>
                    <a:p>
                      <a:pPr algn="l" fontAlgn="b"/>
                      <a:r>
                        <a:rPr lang="en-US" sz="900" u="none" strike="noStrike">
                          <a:effectLst/>
                        </a:rPr>
                        <a:t>funding</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provide facility</a:t>
                      </a:r>
                      <a:endParaRPr lang="en-US" sz="900" b="0" i="0" u="none" strike="noStrike">
                        <a:solidFill>
                          <a:srgbClr val="000000"/>
                        </a:solidFill>
                        <a:effectLst/>
                        <a:latin typeface="Calibri"/>
                      </a:endParaRPr>
                    </a:p>
                  </a:txBody>
                  <a:tcPr marL="7483" marR="7483" marT="7483" marB="0" anchor="b"/>
                </a:tc>
                <a:tc gridSpan="2">
                  <a:txBody>
                    <a:bodyPr/>
                    <a:lstStyle/>
                    <a:p>
                      <a:pPr algn="l" fontAlgn="b"/>
                      <a:r>
                        <a:rPr lang="en-US" sz="900" u="none" strike="noStrike">
                          <a:effectLst/>
                        </a:rPr>
                        <a:t>sustainability</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7483" marR="7483" marT="7483" marB="0" anchor="b"/>
                </a:tc>
              </a:tr>
              <a:tr h="149668">
                <a:tc>
                  <a:txBody>
                    <a:bodyPr/>
                    <a:lstStyle/>
                    <a:p>
                      <a:pPr algn="l" fontAlgn="b"/>
                      <a:r>
                        <a:rPr lang="en-US" sz="900" u="none" strike="noStrike">
                          <a:effectLst/>
                        </a:rPr>
                        <a:t>monthly enrichment activity for an hour after school</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provides transportation</a:t>
                      </a:r>
                      <a:endParaRPr lang="en-US" sz="900" b="0" i="0" u="none" strike="noStrike">
                        <a:solidFill>
                          <a:srgbClr val="000000"/>
                        </a:solidFill>
                        <a:effectLst/>
                        <a:latin typeface="Calibri"/>
                      </a:endParaRPr>
                    </a:p>
                  </a:txBody>
                  <a:tcPr marL="7483" marR="7483" marT="7483" marB="0" anchor="b"/>
                </a:tc>
                <a:tc gridSpan="2">
                  <a:txBody>
                    <a:bodyPr/>
                    <a:lstStyle/>
                    <a:p>
                      <a:pPr algn="l" fontAlgn="b"/>
                      <a:r>
                        <a:rPr lang="en-US" sz="900" u="none" strike="noStrike">
                          <a:effectLst/>
                        </a:rPr>
                        <a:t>parent outreach</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7483" marR="7483" marT="7483" marB="0" anchor="b"/>
                </a:tc>
              </a:tr>
              <a:tr h="149668">
                <a:tc>
                  <a:txBody>
                    <a:bodyPr/>
                    <a:lstStyle/>
                    <a:p>
                      <a:pPr algn="l" fontAlgn="b"/>
                      <a:r>
                        <a:rPr lang="en-US" sz="900" u="none" strike="noStrike">
                          <a:effectLst/>
                        </a:rPr>
                        <a:t>enrichment</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pool facility and life guards</a:t>
                      </a:r>
                      <a:endParaRPr lang="en-US" sz="900" b="0" i="0" u="none" strike="noStrike">
                        <a:solidFill>
                          <a:srgbClr val="000000"/>
                        </a:solidFill>
                        <a:effectLst/>
                        <a:latin typeface="Calibri"/>
                      </a:endParaRPr>
                    </a:p>
                  </a:txBody>
                  <a:tcPr marL="7483" marR="7483" marT="7483" marB="0" anchor="b"/>
                </a:tc>
                <a:tc gridSpan="2">
                  <a:txBody>
                    <a:bodyPr/>
                    <a:lstStyle/>
                    <a:p>
                      <a:pPr algn="l" fontAlgn="b"/>
                      <a:r>
                        <a:rPr lang="en-US" sz="900" u="none" strike="noStrike">
                          <a:effectLst/>
                        </a:rPr>
                        <a:t>provide curriculum</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7483" marR="7483" marT="7483" marB="0" anchor="b"/>
                </a:tc>
              </a:tr>
              <a:tr h="149668">
                <a:tc>
                  <a:txBody>
                    <a:bodyPr/>
                    <a:lstStyle/>
                    <a:p>
                      <a:pPr algn="l" fontAlgn="b"/>
                      <a:r>
                        <a:rPr lang="en-US" sz="900" u="none" strike="noStrike">
                          <a:effectLst/>
                        </a:rPr>
                        <a:t>students helped harvest potatoes that were donated to pantry</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reduced rate for students to bowl/instruction</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choose and cut trees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82452">
                <a:tc>
                  <a:txBody>
                    <a:bodyPr/>
                    <a:lstStyle/>
                    <a:p>
                      <a:pPr algn="l" fontAlgn="b"/>
                      <a:r>
                        <a:rPr lang="en-US" sz="900" u="none" strike="noStrike">
                          <a:effectLst/>
                        </a:rPr>
                        <a:t>professional development</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provide parent/child education - "Spirited Child"</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networking between family service providers</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29249">
                <a:tc>
                  <a:txBody>
                    <a:bodyPr/>
                    <a:lstStyle/>
                    <a:p>
                      <a:pPr algn="l" fontAlgn="b"/>
                      <a:r>
                        <a:rPr lang="en-US" sz="900" u="none" strike="noStrike">
                          <a:effectLst/>
                        </a:rPr>
                        <a:t>provide financial advice to parents on Family Night</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lead gardening and nutrition programs</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provide weekly radio time to showcase program</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49668">
                <a:tc>
                  <a:txBody>
                    <a:bodyPr/>
                    <a:lstStyle/>
                    <a:p>
                      <a:pPr algn="l" fontAlgn="b"/>
                      <a:r>
                        <a:rPr lang="en-US" sz="900" u="none" strike="noStrike">
                          <a:effectLst/>
                        </a:rPr>
                        <a:t>Children's librarian does children's book club</a:t>
                      </a:r>
                      <a:endParaRPr lang="en-US" sz="900" b="0" i="0" u="none" strike="noStrike">
                        <a:solidFill>
                          <a:srgbClr val="000000"/>
                        </a:solidFill>
                        <a:effectLst/>
                        <a:latin typeface="Calibri"/>
                      </a:endParaRPr>
                    </a:p>
                  </a:txBody>
                  <a:tcPr marL="7483" marR="7483" marT="7483" marB="0" anchor="b"/>
                </a:tc>
                <a:tc>
                  <a:txBody>
                    <a:bodyPr/>
                    <a:lstStyle/>
                    <a:p>
                      <a:pPr algn="l" fontAlgn="b"/>
                      <a:r>
                        <a:rPr lang="en-US" sz="900" u="none" strike="noStrike">
                          <a:effectLst/>
                        </a:rPr>
                        <a:t>football camp</a:t>
                      </a:r>
                      <a:endParaRPr lang="en-US" sz="900" b="0" i="0" u="none" strike="noStrike">
                        <a:solidFill>
                          <a:srgbClr val="000000"/>
                        </a:solidFill>
                        <a:effectLst/>
                        <a:latin typeface="Calibri"/>
                      </a:endParaRPr>
                    </a:p>
                  </a:txBody>
                  <a:tcPr marL="7483" marR="7483" marT="7483" marB="0" anchor="b"/>
                </a:tc>
                <a:tc gridSpan="3">
                  <a:txBody>
                    <a:bodyPr/>
                    <a:lstStyle/>
                    <a:p>
                      <a:pPr algn="l" fontAlgn="b"/>
                      <a:r>
                        <a:rPr lang="en-US" sz="900" u="none" strike="noStrike">
                          <a:effectLst/>
                        </a:rPr>
                        <a:t>FBI - Fathers Being Involved</a:t>
                      </a:r>
                      <a:endParaRPr lang="en-US" sz="900" b="0" i="0" u="none" strike="noStrike">
                        <a:solidFill>
                          <a:srgbClr val="000000"/>
                        </a:solidFill>
                        <a:effectLst/>
                        <a:latin typeface="Calibri"/>
                      </a:endParaRPr>
                    </a:p>
                  </a:txBody>
                  <a:tcPr marL="7483" marR="7483" marT="7483" marB="0" anchor="b"/>
                </a:tc>
                <a:tc hMerge="1">
                  <a:txBody>
                    <a:bodyPr/>
                    <a:lstStyle/>
                    <a:p>
                      <a:endParaRPr lang="en-US"/>
                    </a:p>
                  </a:txBody>
                  <a:tcPr/>
                </a:tc>
                <a:tc hMerge="1">
                  <a:txBody>
                    <a:bodyPr/>
                    <a:lstStyle/>
                    <a:p>
                      <a:endParaRPr lang="en-US"/>
                    </a:p>
                  </a:txBody>
                  <a:tcPr/>
                </a:tc>
              </a:tr>
              <a:tr h="149668">
                <a:tc>
                  <a:txBody>
                    <a:bodyPr/>
                    <a:lstStyle/>
                    <a:p>
                      <a:pPr algn="l" fontAlgn="b"/>
                      <a:r>
                        <a:rPr lang="en-US" sz="900" u="none" strike="noStrike">
                          <a:effectLst/>
                        </a:rPr>
                        <a:t>Moms On a Mission - MOM</a:t>
                      </a:r>
                      <a:endParaRPr lang="en-US" sz="900" b="0" i="0" u="none" strike="noStrike">
                        <a:solidFill>
                          <a:srgbClr val="000000"/>
                        </a:solidFill>
                        <a:effectLst/>
                        <a:latin typeface="Calibri"/>
                      </a:endParaRPr>
                    </a:p>
                  </a:txBody>
                  <a:tcPr marL="7483" marR="7483" marT="7483" marB="0" anchor="b"/>
                </a:tc>
                <a:tc>
                  <a:txBody>
                    <a:bodyPr/>
                    <a:lstStyle/>
                    <a:p>
                      <a:pPr algn="l" fontAlgn="b"/>
                      <a:endParaRPr lang="en-US" sz="900" b="0" i="0" u="none" strike="noStrike">
                        <a:solidFill>
                          <a:srgbClr val="000000"/>
                        </a:solidFill>
                        <a:effectLst/>
                        <a:latin typeface="Calibri"/>
                      </a:endParaRPr>
                    </a:p>
                  </a:txBody>
                  <a:tcPr marL="7483" marR="7483" marT="7483" marB="0" anchor="b"/>
                </a:tc>
                <a:tc>
                  <a:txBody>
                    <a:bodyPr/>
                    <a:lstStyle/>
                    <a:p>
                      <a:pPr algn="l" fontAlgn="b"/>
                      <a:endParaRPr lang="en-US" sz="900" b="0" i="0" u="none" strike="noStrike">
                        <a:solidFill>
                          <a:srgbClr val="000000"/>
                        </a:solidFill>
                        <a:effectLst/>
                        <a:latin typeface="Calibri"/>
                      </a:endParaRPr>
                    </a:p>
                  </a:txBody>
                  <a:tcPr marL="7483" marR="7483" marT="7483" marB="0" anchor="b"/>
                </a:tc>
                <a:tc>
                  <a:txBody>
                    <a:bodyPr/>
                    <a:lstStyle/>
                    <a:p>
                      <a:pPr algn="l" fontAlgn="b"/>
                      <a:endParaRPr lang="en-US" sz="900" b="0" i="0" u="none" strike="noStrike">
                        <a:solidFill>
                          <a:srgbClr val="000000"/>
                        </a:solidFill>
                        <a:effectLst/>
                        <a:latin typeface="Calibri"/>
                      </a:endParaRPr>
                    </a:p>
                  </a:txBody>
                  <a:tcPr marL="7483" marR="7483" marT="7483" marB="0" anchor="b"/>
                </a:tc>
                <a:tc>
                  <a:txBody>
                    <a:bodyPr/>
                    <a:lstStyle/>
                    <a:p>
                      <a:pPr algn="l" fontAlgn="b"/>
                      <a:endParaRPr lang="en-US" sz="900" b="0" i="0" u="none" strike="noStrike" dirty="0">
                        <a:solidFill>
                          <a:srgbClr val="000000"/>
                        </a:solidFill>
                        <a:effectLst/>
                        <a:latin typeface="Calibri"/>
                      </a:endParaRPr>
                    </a:p>
                  </a:txBody>
                  <a:tcPr marL="7483" marR="7483" marT="7483" marB="0" anchor="b"/>
                </a:tc>
              </a:tr>
            </a:tbl>
          </a:graphicData>
        </a:graphic>
      </p:graphicFrame>
    </p:spTree>
    <p:extLst>
      <p:ext uri="{BB962C8B-B14F-4D97-AF65-F5344CB8AC3E}">
        <p14:creationId xmlns:p14="http://schemas.microsoft.com/office/powerpoint/2010/main" val="2273825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8727" y="185057"/>
            <a:ext cx="8648700" cy="6400800"/>
          </a:xfrm>
          <a:prstGeom prst="rect">
            <a:avLst/>
          </a:prstGeom>
          <a:solidFill>
            <a:srgbClr val="F5770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30677" y="1066800"/>
            <a:ext cx="7924800" cy="2862322"/>
          </a:xfrm>
          <a:prstGeom prst="rect">
            <a:avLst/>
          </a:prstGeom>
          <a:noFill/>
        </p:spPr>
        <p:txBody>
          <a:bodyPr wrap="square" rtlCol="0">
            <a:spAutoFit/>
          </a:bodyPr>
          <a:lstStyle/>
          <a:p>
            <a:r>
              <a:rPr lang="en-US" dirty="0" smtClean="0"/>
              <a:t>For New Grantees:  </a:t>
            </a:r>
          </a:p>
          <a:p>
            <a:endParaRPr lang="en-US" dirty="0"/>
          </a:p>
          <a:p>
            <a:r>
              <a:rPr lang="en-US" dirty="0" smtClean="0"/>
              <a:t>Each center will need to document partners and their involvement for the Annual Performance Report (PPICS).  Be sure to start collecting information early.</a:t>
            </a:r>
          </a:p>
          <a:p>
            <a:endParaRPr lang="en-US" dirty="0" smtClean="0"/>
          </a:p>
          <a:p>
            <a:r>
              <a:rPr lang="en-US" dirty="0" smtClean="0"/>
              <a:t>The APR asks for how partners contributed and the value of what they contributed.</a:t>
            </a:r>
          </a:p>
          <a:p>
            <a:endParaRPr lang="en-US" dirty="0"/>
          </a:p>
          <a:p>
            <a:r>
              <a:rPr lang="en-US" dirty="0" smtClean="0"/>
              <a:t>Example of Google Doc of partners: </a:t>
            </a:r>
          </a:p>
          <a:p>
            <a:endParaRPr lang="en-US" dirty="0"/>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280283930"/>
              </p:ext>
            </p:extLst>
          </p:nvPr>
        </p:nvGraphicFramePr>
        <p:xfrm>
          <a:off x="302074" y="3505200"/>
          <a:ext cx="8382006" cy="1040708"/>
        </p:xfrm>
        <a:graphic>
          <a:graphicData uri="http://schemas.openxmlformats.org/drawingml/2006/table">
            <a:tbl>
              <a:tblPr>
                <a:tableStyleId>{5C22544A-7EE6-4342-B048-85BDC9FD1C3A}</a:tableStyleId>
              </a:tblPr>
              <a:tblGrid>
                <a:gridCol w="521499"/>
                <a:gridCol w="521499"/>
                <a:gridCol w="575821"/>
                <a:gridCol w="521499"/>
                <a:gridCol w="521499"/>
                <a:gridCol w="782248"/>
                <a:gridCol w="923487"/>
                <a:gridCol w="839287"/>
                <a:gridCol w="608415"/>
                <a:gridCol w="521499"/>
                <a:gridCol w="1002255"/>
                <a:gridCol w="521499"/>
                <a:gridCol w="521499"/>
              </a:tblGrid>
              <a:tr h="430693">
                <a:tc>
                  <a:txBody>
                    <a:bodyPr/>
                    <a:lstStyle/>
                    <a:p>
                      <a:pPr algn="l" fontAlgn="b"/>
                      <a:r>
                        <a:rPr lang="en-US" sz="900" u="none" strike="noStrike" dirty="0">
                          <a:effectLst/>
                        </a:rPr>
                        <a:t>2012-2013 Partners</a:t>
                      </a:r>
                      <a:endParaRPr lang="en-US" sz="900" b="0" i="0" u="none" strike="noStrike" dirty="0">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dirty="0">
                          <a:effectLst/>
                        </a:rPr>
                        <a:t>How they contributed:</a:t>
                      </a:r>
                      <a:endParaRPr lang="en-US" sz="900" b="0" i="0" u="none" strike="noStrike" dirty="0">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r>
              <a:tr h="289797">
                <a:tc>
                  <a:txBody>
                    <a:bodyPr/>
                    <a:lstStyle/>
                    <a:p>
                      <a:pPr algn="l" fontAlgn="b"/>
                      <a:r>
                        <a:rPr lang="en-US" sz="900" u="none" strike="noStrike">
                          <a:effectLst/>
                        </a:rPr>
                        <a:t>Partner</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Active</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Not Active</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Date</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Value</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Prog/Activity</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Goods/Materials</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Volunteer Staff</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Pd Staffing</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Evaluation</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Fund/Raising Funds</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Other</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Explanation</a:t>
                      </a:r>
                      <a:endParaRPr lang="en-US" sz="900" b="0" i="0" u="none" strike="noStrike">
                        <a:solidFill>
                          <a:srgbClr val="000000"/>
                        </a:solidFill>
                        <a:effectLst/>
                        <a:latin typeface="Calibri"/>
                      </a:endParaRPr>
                    </a:p>
                  </a:txBody>
                  <a:tcPr marL="8005" marR="8005" marT="8005" marB="0" anchor="b"/>
                </a:tc>
              </a:tr>
              <a:tr h="160109">
                <a:tc>
                  <a:txBody>
                    <a:bodyPr/>
                    <a:lstStyle/>
                    <a:p>
                      <a:pPr algn="ctr" fontAlgn="b"/>
                      <a:r>
                        <a:rPr lang="en-US" sz="900" u="none" strike="noStrike">
                          <a:effectLst/>
                        </a:rPr>
                        <a:t>DNR</a:t>
                      </a:r>
                      <a:endParaRPr lang="en-US" sz="900" b="0" i="0" u="none" strike="noStrike">
                        <a:solidFill>
                          <a:srgbClr val="000000"/>
                        </a:solidFill>
                        <a:effectLst/>
                        <a:latin typeface="Calibri"/>
                      </a:endParaRPr>
                    </a:p>
                  </a:txBody>
                  <a:tcPr marL="8005" marR="8005" marT="8005"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8005" marR="8005" marT="8005"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ctr" fontAlgn="b"/>
                      <a:r>
                        <a:rPr lang="en-US" sz="900" u="none" strike="noStrike">
                          <a:effectLst/>
                        </a:rPr>
                        <a:t>2/7/2013</a:t>
                      </a:r>
                      <a:endParaRPr lang="en-US" sz="900" b="0" i="0" u="none" strike="noStrike">
                        <a:solidFill>
                          <a:srgbClr val="000000"/>
                        </a:solidFill>
                        <a:effectLst/>
                        <a:latin typeface="Calibri"/>
                      </a:endParaRPr>
                    </a:p>
                  </a:txBody>
                  <a:tcPr marL="8005" marR="8005" marT="8005" marB="0" anchor="b"/>
                </a:tc>
                <a:tc>
                  <a:txBody>
                    <a:bodyPr/>
                    <a:lstStyle/>
                    <a:p>
                      <a:pPr algn="ctr" fontAlgn="b"/>
                      <a:r>
                        <a:rPr lang="en-US" sz="900" u="none" strike="noStrike">
                          <a:effectLst/>
                        </a:rPr>
                        <a:t>$150 </a:t>
                      </a:r>
                      <a:endParaRPr lang="en-US" sz="900" b="0" i="0" u="none" strike="noStrike">
                        <a:solidFill>
                          <a:srgbClr val="000000"/>
                        </a:solidFill>
                        <a:effectLst/>
                        <a:latin typeface="Calibri"/>
                      </a:endParaRPr>
                    </a:p>
                  </a:txBody>
                  <a:tcPr marL="8005" marR="8005" marT="8005" marB="0" anchor="b"/>
                </a:tc>
                <a:tc>
                  <a:txBody>
                    <a:bodyPr/>
                    <a:lstStyle/>
                    <a:p>
                      <a:pPr algn="ctr" fontAlgn="b"/>
                      <a:r>
                        <a:rPr lang="en-US" sz="900" u="none" strike="noStrike" dirty="0">
                          <a:effectLst/>
                        </a:rPr>
                        <a:t>x</a:t>
                      </a:r>
                      <a:endParaRPr lang="en-US" sz="900" b="0" i="0" u="none" strike="noStrike" dirty="0">
                        <a:solidFill>
                          <a:srgbClr val="000000"/>
                        </a:solidFill>
                        <a:effectLst/>
                        <a:latin typeface="Calibri"/>
                      </a:endParaRPr>
                    </a:p>
                  </a:txBody>
                  <a:tcPr marL="8005" marR="8005" marT="8005"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8005" marR="8005" marT="8005"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8005" marR="8005" marT="8005"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ctr" fontAlgn="b"/>
                      <a:r>
                        <a:rPr lang="en-US" sz="900" u="none" strike="noStrike">
                          <a:effectLst/>
                        </a:rPr>
                        <a:t>Ice fishing</a:t>
                      </a:r>
                      <a:endParaRPr lang="en-US" sz="900" b="0" i="0" u="none" strike="noStrike">
                        <a:solidFill>
                          <a:srgbClr val="000000"/>
                        </a:solidFill>
                        <a:effectLst/>
                        <a:latin typeface="Calibri"/>
                      </a:endParaRPr>
                    </a:p>
                  </a:txBody>
                  <a:tcPr marL="8005" marR="8005" marT="8005" marB="0" anchor="b"/>
                </a:tc>
              </a:tr>
              <a:tr h="160109">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8005" marR="8005" marT="8005"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8005" marR="8005" marT="8005" marB="0" anchor="b"/>
                </a:tc>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8005" marR="8005" marT="8005" marB="0" anchor="b"/>
                </a:tc>
              </a:tr>
            </a:tbl>
          </a:graphicData>
        </a:graphic>
      </p:graphicFrame>
    </p:spTree>
    <p:extLst>
      <p:ext uri="{BB962C8B-B14F-4D97-AF65-F5344CB8AC3E}">
        <p14:creationId xmlns:p14="http://schemas.microsoft.com/office/powerpoint/2010/main" val="826580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180201"/>
            <a:ext cx="8648700" cy="6400800"/>
          </a:xfrm>
          <a:prstGeom prst="rect">
            <a:avLst/>
          </a:prstGeom>
          <a:solidFill>
            <a:srgbClr val="F5770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638298" y="201972"/>
            <a:ext cx="5791200" cy="646331"/>
          </a:xfrm>
          <a:prstGeom prst="rect">
            <a:avLst/>
          </a:prstGeom>
          <a:noFill/>
        </p:spPr>
        <p:txBody>
          <a:bodyPr wrap="square" rtlCol="0">
            <a:spAutoFit/>
          </a:bodyPr>
          <a:lstStyle/>
          <a:p>
            <a:pPr algn="ctr"/>
            <a:r>
              <a:rPr lang="en-US" sz="3600" dirty="0" smtClean="0">
                <a:latin typeface="Lucida Calligraphy" panose="03010101010101010101" pitchFamily="66" charset="0"/>
              </a:rPr>
              <a:t>Directions</a:t>
            </a:r>
            <a:endParaRPr lang="en-US" sz="3600" dirty="0">
              <a:latin typeface="Lucida Calligraphy" panose="03010101010101010101" pitchFamily="66" charset="0"/>
            </a:endParaRPr>
          </a:p>
        </p:txBody>
      </p:sp>
      <p:pic>
        <p:nvPicPr>
          <p:cNvPr id="4" name="Picture 4" descr="http://justfacs.com/wp-content/uploads/2012/07/baking-300x228.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671" y="254056"/>
            <a:ext cx="1251857" cy="1117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justfacs.com/wp-content/uploads/2012/07/baking-300x228.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599" y="254056"/>
            <a:ext cx="1251857" cy="126994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justfacs.com/wp-content/uploads/2012/07/baking-300x228.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5486400"/>
            <a:ext cx="1251857" cy="10131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justfacs.com/wp-content/uploads/2012/07/baking-300x228.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670" y="5486400"/>
            <a:ext cx="1251857" cy="101315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953986" y="742146"/>
            <a:ext cx="5214258" cy="954107"/>
          </a:xfrm>
          <a:prstGeom prst="rect">
            <a:avLst/>
          </a:prstGeom>
          <a:noFill/>
        </p:spPr>
        <p:txBody>
          <a:bodyPr wrap="square" rtlCol="0">
            <a:spAutoFit/>
          </a:bodyPr>
          <a:lstStyle/>
          <a:p>
            <a:pPr algn="ctr"/>
            <a:r>
              <a:rPr lang="en-US" sz="2400" dirty="0" smtClean="0"/>
              <a:t>Sustaining Partnerships:</a:t>
            </a:r>
          </a:p>
          <a:p>
            <a:endParaRPr lang="en-US" sz="1400" dirty="0" smtClean="0"/>
          </a:p>
          <a:p>
            <a:pPr lvl="4"/>
            <a:endParaRPr lang="en-US" dirty="0" smtClean="0"/>
          </a:p>
        </p:txBody>
      </p:sp>
      <p:sp>
        <p:nvSpPr>
          <p:cNvPr id="9" name="TextBox 8"/>
          <p:cNvSpPr txBox="1"/>
          <p:nvPr/>
        </p:nvSpPr>
        <p:spPr>
          <a:xfrm>
            <a:off x="1817915" y="5853219"/>
            <a:ext cx="5486400" cy="646331"/>
          </a:xfrm>
          <a:prstGeom prst="rect">
            <a:avLst/>
          </a:prstGeom>
          <a:noFill/>
        </p:spPr>
        <p:txBody>
          <a:bodyPr wrap="square" rtlCol="0">
            <a:spAutoFit/>
          </a:bodyPr>
          <a:lstStyle/>
          <a:p>
            <a:pPr algn="ctr"/>
            <a:r>
              <a:rPr lang="en-US" sz="3600" dirty="0" smtClean="0"/>
              <a:t>CELEBRATE SUCCESS</a:t>
            </a:r>
            <a:endParaRPr lang="en-US" sz="3600" dirty="0"/>
          </a:p>
        </p:txBody>
      </p:sp>
      <p:pic>
        <p:nvPicPr>
          <p:cNvPr id="10" name="Picture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05399" y="2067897"/>
            <a:ext cx="3581399" cy="2625407"/>
          </a:xfrm>
          <a:prstGeom prst="rect">
            <a:avLst/>
          </a:prstGeom>
          <a:noFill/>
          <a:ln>
            <a:noFill/>
          </a:ln>
        </p:spPr>
      </p:pic>
      <p:sp>
        <p:nvSpPr>
          <p:cNvPr id="11" name="TextBox 10"/>
          <p:cNvSpPr txBox="1"/>
          <p:nvPr/>
        </p:nvSpPr>
        <p:spPr>
          <a:xfrm>
            <a:off x="3810000" y="5486400"/>
            <a:ext cx="1905000" cy="461665"/>
          </a:xfrm>
          <a:prstGeom prst="rect">
            <a:avLst/>
          </a:prstGeom>
          <a:noFill/>
        </p:spPr>
        <p:txBody>
          <a:bodyPr wrap="square" rtlCol="0">
            <a:spAutoFit/>
          </a:bodyPr>
          <a:lstStyle/>
          <a:p>
            <a:pPr algn="ctr"/>
            <a:r>
              <a:rPr lang="en-US" sz="2400" dirty="0" smtClean="0"/>
              <a:t>And</a:t>
            </a:r>
            <a:endParaRPr lang="en-US" sz="2400" dirty="0"/>
          </a:p>
        </p:txBody>
      </p:sp>
      <p:sp>
        <p:nvSpPr>
          <p:cNvPr id="12" name="TextBox 11"/>
          <p:cNvSpPr txBox="1"/>
          <p:nvPr/>
        </p:nvSpPr>
        <p:spPr>
          <a:xfrm>
            <a:off x="364670" y="1349275"/>
            <a:ext cx="4664529" cy="4185761"/>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Partnerships need continuous nurturing – </a:t>
            </a:r>
          </a:p>
          <a:p>
            <a:pPr marL="285750" indent="-285750">
              <a:buFont typeface="Arial" panose="020B0604020202020204" pitchFamily="34" charset="0"/>
              <a:buChar char="•"/>
            </a:pPr>
            <a:r>
              <a:rPr lang="en-US" sz="1400" dirty="0" smtClean="0"/>
              <a:t>Need Flexibility – They have a different perspective</a:t>
            </a:r>
          </a:p>
          <a:p>
            <a:pPr marL="285750" indent="-285750">
              <a:buFont typeface="Arial" panose="020B0604020202020204" pitchFamily="34" charset="0"/>
              <a:buChar char="•"/>
            </a:pPr>
            <a:r>
              <a:rPr lang="en-US" sz="1400" dirty="0" smtClean="0"/>
              <a:t>Give </a:t>
            </a:r>
            <a:r>
              <a:rPr lang="en-US" sz="1400" dirty="0"/>
              <a:t>them a job of </a:t>
            </a:r>
            <a:r>
              <a:rPr lang="en-US" sz="1400" dirty="0" smtClean="0"/>
              <a:t>substance – they want to feel needed in a real way and that they are making a difference.</a:t>
            </a:r>
            <a:endParaRPr lang="en-US" sz="1400" dirty="0"/>
          </a:p>
          <a:p>
            <a:pPr marL="285750" indent="-285750">
              <a:buFont typeface="Arial" panose="020B0604020202020204" pitchFamily="34" charset="0"/>
              <a:buChar char="•"/>
            </a:pPr>
            <a:r>
              <a:rPr lang="en-US" sz="1400" dirty="0"/>
              <a:t>Give them a </a:t>
            </a:r>
            <a:r>
              <a:rPr lang="en-US" sz="1400" dirty="0" smtClean="0"/>
              <a:t>voice – Make them part of the decision making process.  Some of our partners serve on our Supervisory Committee – invite them to appropriate trainings.</a:t>
            </a:r>
            <a:endParaRPr lang="en-US" sz="1400" dirty="0"/>
          </a:p>
          <a:p>
            <a:pPr marL="285750" indent="-285750">
              <a:buFont typeface="Arial" panose="020B0604020202020204" pitchFamily="34" charset="0"/>
              <a:buChar char="•"/>
            </a:pPr>
            <a:r>
              <a:rPr lang="en-US" sz="1400" dirty="0"/>
              <a:t>Keep them </a:t>
            </a:r>
            <a:r>
              <a:rPr lang="en-US" sz="1400" dirty="0" smtClean="0"/>
              <a:t>informed – Newsletters, emails – phone calls, invite them to events</a:t>
            </a:r>
          </a:p>
          <a:p>
            <a:pPr marL="285750" indent="-285750">
              <a:buFont typeface="Arial" panose="020B0604020202020204" pitchFamily="34" charset="0"/>
              <a:buChar char="•"/>
            </a:pPr>
            <a:r>
              <a:rPr lang="en-US" sz="1400" dirty="0" smtClean="0"/>
              <a:t>Tend to your partners – check in with them – Partner Portfolios – history/personnel/ what they do</a:t>
            </a:r>
            <a:endParaRPr lang="en-US" sz="1400" dirty="0"/>
          </a:p>
          <a:p>
            <a:pPr marL="285750" indent="-285750">
              <a:buFont typeface="Arial" panose="020B0604020202020204" pitchFamily="34" charset="0"/>
              <a:buChar char="•"/>
            </a:pPr>
            <a:r>
              <a:rPr lang="en-US" sz="1400" dirty="0"/>
              <a:t>Have a dispute resolution </a:t>
            </a:r>
            <a:r>
              <a:rPr lang="en-US" sz="1400" dirty="0" smtClean="0"/>
              <a:t>plan – Strategy in place in case problems come up – give you and them an out.</a:t>
            </a:r>
            <a:endParaRPr lang="en-US" sz="1400" dirty="0"/>
          </a:p>
          <a:p>
            <a:pPr marL="285750" indent="-285750">
              <a:buFont typeface="Arial" panose="020B0604020202020204" pitchFamily="34" charset="0"/>
              <a:buChar char="•"/>
            </a:pPr>
            <a:r>
              <a:rPr lang="en-US" sz="1400" dirty="0" smtClean="0"/>
              <a:t>Evaluate – Sit down with them and evaluate on regular basis – See Y4Y rubric.</a:t>
            </a:r>
            <a:endParaRPr lang="en-US" sz="1400" dirty="0"/>
          </a:p>
          <a:p>
            <a:pPr marL="285750" indent="-285750">
              <a:buFont typeface="Arial" panose="020B0604020202020204" pitchFamily="34" charset="0"/>
              <a:buChar char="•"/>
            </a:pPr>
            <a:r>
              <a:rPr lang="en-US" sz="1400" dirty="0" smtClean="0"/>
              <a:t>Recognize – handwritten thank you notes, pictures, share survey results, appreciation banquet, acknowledge in everything you print: media, flyers</a:t>
            </a:r>
            <a:endParaRPr lang="en-US" sz="1400" dirty="0"/>
          </a:p>
        </p:txBody>
      </p:sp>
      <p:sp>
        <p:nvSpPr>
          <p:cNvPr id="13" name="TextBox 12"/>
          <p:cNvSpPr txBox="1"/>
          <p:nvPr/>
        </p:nvSpPr>
        <p:spPr>
          <a:xfrm>
            <a:off x="5486400" y="4837867"/>
            <a:ext cx="3053444" cy="307777"/>
          </a:xfrm>
          <a:prstGeom prst="rect">
            <a:avLst/>
          </a:prstGeom>
          <a:noFill/>
        </p:spPr>
        <p:txBody>
          <a:bodyPr wrap="square" rtlCol="0">
            <a:spAutoFit/>
          </a:bodyPr>
          <a:lstStyle/>
          <a:p>
            <a:r>
              <a:rPr lang="en-US" sz="1400" dirty="0"/>
              <a:t>http://y4y.ed.gov/tools/prism-rubric/</a:t>
            </a:r>
          </a:p>
        </p:txBody>
      </p:sp>
    </p:spTree>
    <p:extLst>
      <p:ext uri="{BB962C8B-B14F-4D97-AF65-F5344CB8AC3E}">
        <p14:creationId xmlns:p14="http://schemas.microsoft.com/office/powerpoint/2010/main" val="85713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cdn.vertex42.com/WordTemplates/images/recipe-card-1_3x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76200"/>
            <a:ext cx="8863542" cy="681082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42257" y="838200"/>
            <a:ext cx="7772400" cy="5262979"/>
          </a:xfrm>
          <a:prstGeom prst="rect">
            <a:avLst/>
          </a:prstGeom>
        </p:spPr>
        <p:txBody>
          <a:bodyPr wrap="square">
            <a:spAutoFit/>
          </a:bodyPr>
          <a:lstStyle/>
          <a:p>
            <a:r>
              <a:rPr lang="en-US" dirty="0"/>
              <a:t>Recipe:  SUCCESSFUL PARTNERSHIPS</a:t>
            </a:r>
          </a:p>
          <a:p>
            <a:r>
              <a:rPr lang="en-US" dirty="0"/>
              <a:t>Serves: All Children and Families</a:t>
            </a:r>
          </a:p>
          <a:p>
            <a:endParaRPr lang="en-US" sz="1200" dirty="0"/>
          </a:p>
          <a:p>
            <a:r>
              <a:rPr lang="en-US" dirty="0"/>
              <a:t>Preparation:  Partners enhance our programs, allow us better use of resources, </a:t>
            </a:r>
          </a:p>
          <a:p>
            <a:r>
              <a:rPr lang="en-US" dirty="0"/>
              <a:t>Give new perspectives, increase community participation, advocate for us, bring new skills, share our vision, and work toward common goals.</a:t>
            </a:r>
          </a:p>
          <a:p>
            <a:endParaRPr lang="en-US" sz="1200" dirty="0"/>
          </a:p>
          <a:p>
            <a:r>
              <a:rPr lang="en-US" dirty="0"/>
              <a:t>Ingredients:  Community Education, Literacy Programs, YMCAs, UW-Extension, </a:t>
            </a:r>
          </a:p>
          <a:p>
            <a:r>
              <a:rPr lang="en-US" dirty="0"/>
              <a:t>Grocery Stores, Boys and Girls Club, Department of Natural Resources, Colleges, </a:t>
            </a:r>
          </a:p>
          <a:p>
            <a:r>
              <a:rPr lang="en-US" dirty="0"/>
              <a:t>Sheriff Departments, Churches, Hospitals, Libraries, and CESAs</a:t>
            </a:r>
            <a:br>
              <a:rPr lang="en-US" dirty="0"/>
            </a:br>
            <a:endParaRPr lang="en-US" dirty="0"/>
          </a:p>
          <a:p>
            <a:r>
              <a:rPr lang="en-US" dirty="0"/>
              <a:t>Directions:  </a:t>
            </a:r>
            <a:endParaRPr lang="en-US" dirty="0" smtClean="0"/>
          </a:p>
          <a:p>
            <a:r>
              <a:rPr lang="en-US" dirty="0" smtClean="0"/>
              <a:t>Step 1: Volunteer, provide recreation, tutor, mentor, provide </a:t>
            </a:r>
            <a:r>
              <a:rPr lang="en-US" dirty="0"/>
              <a:t>f</a:t>
            </a:r>
            <a:r>
              <a:rPr lang="en-US" dirty="0" smtClean="0"/>
              <a:t>unds, provide space, provide staff, provide art and music activities, provide transportation, and much more.</a:t>
            </a:r>
          </a:p>
          <a:p>
            <a:r>
              <a:rPr lang="en-US" dirty="0" smtClean="0"/>
              <a:t>Step 2:  Appreciate Partners, Listen to Partners, Share with Partners, Evaluate Partners and Celebrate with Partners.</a:t>
            </a:r>
            <a:endParaRPr lang="en-US" dirty="0"/>
          </a:p>
          <a:p>
            <a:r>
              <a:rPr lang="en-US" dirty="0"/>
              <a:t> </a:t>
            </a:r>
          </a:p>
          <a:p>
            <a:r>
              <a:rPr lang="en-US" dirty="0"/>
              <a:t>		</a:t>
            </a:r>
            <a:r>
              <a:rPr lang="en-US" sz="2400" b="1" dirty="0"/>
              <a:t>Yield</a:t>
            </a:r>
            <a:r>
              <a:rPr lang="en-US" dirty="0" smtClean="0"/>
              <a:t>:</a:t>
            </a:r>
            <a:endParaRPr lang="en-US" dirty="0"/>
          </a:p>
        </p:txBody>
      </p:sp>
    </p:spTree>
    <p:extLst>
      <p:ext uri="{BB962C8B-B14F-4D97-AF65-F5344CB8AC3E}">
        <p14:creationId xmlns:p14="http://schemas.microsoft.com/office/powerpoint/2010/main" val="1840700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style>
          <a:lnRef idx="3">
            <a:schemeClr val="lt1"/>
          </a:lnRef>
          <a:fillRef idx="1">
            <a:schemeClr val="accent3"/>
          </a:fillRef>
          <a:effectRef idx="1">
            <a:schemeClr val="accent3"/>
          </a:effectRef>
          <a:fontRef idx="minor">
            <a:schemeClr val="lt1"/>
          </a:fontRef>
        </p:style>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sz="4000" dirty="0" smtClean="0">
                <a:latin typeface="Lucida Calligraphy" panose="03010101010101010101" pitchFamily="66" charset="0"/>
              </a:rPr>
              <a:t>Presented by</a:t>
            </a:r>
            <a:endParaRPr lang="en-US" sz="4000" dirty="0">
              <a:latin typeface="Lucida Calligraphy" panose="03010101010101010101" pitchFamily="66" charset="0"/>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09575"/>
            <a:ext cx="2106976"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887" y="3581400"/>
            <a:ext cx="2190161"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383188"/>
            <a:ext cx="2095500" cy="2336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64051" y="3605213"/>
            <a:ext cx="2132249" cy="2357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971800" y="3581400"/>
            <a:ext cx="3276600" cy="2308324"/>
          </a:xfrm>
          <a:prstGeom prst="rect">
            <a:avLst/>
          </a:prstGeom>
          <a:noFill/>
        </p:spPr>
        <p:txBody>
          <a:bodyPr wrap="square" rtlCol="0">
            <a:spAutoFit/>
          </a:bodyPr>
          <a:lstStyle/>
          <a:p>
            <a:pPr algn="ctr"/>
            <a:r>
              <a:rPr lang="en-US" dirty="0" smtClean="0">
                <a:latin typeface="Lucida Calligraphy" panose="03010101010101010101" pitchFamily="66" charset="0"/>
              </a:rPr>
              <a:t>Cornell/Lake Holcombe </a:t>
            </a:r>
          </a:p>
          <a:p>
            <a:pPr algn="ctr"/>
            <a:r>
              <a:rPr lang="en-US" dirty="0" smtClean="0">
                <a:latin typeface="Lucida Calligraphy" panose="03010101010101010101" pitchFamily="66" charset="0"/>
              </a:rPr>
              <a:t>21</a:t>
            </a:r>
            <a:r>
              <a:rPr lang="en-US" baseline="30000" dirty="0" smtClean="0">
                <a:latin typeface="Lucida Calligraphy" panose="03010101010101010101" pitchFamily="66" charset="0"/>
              </a:rPr>
              <a:t>st</a:t>
            </a:r>
            <a:r>
              <a:rPr lang="en-US" dirty="0" smtClean="0">
                <a:latin typeface="Lucida Calligraphy" panose="03010101010101010101" pitchFamily="66" charset="0"/>
              </a:rPr>
              <a:t> Century Community </a:t>
            </a:r>
          </a:p>
          <a:p>
            <a:pPr algn="ctr"/>
            <a:r>
              <a:rPr lang="en-US" dirty="0" smtClean="0">
                <a:latin typeface="Lucida Calligraphy" panose="03010101010101010101" pitchFamily="66" charset="0"/>
              </a:rPr>
              <a:t>Learning Center</a:t>
            </a:r>
          </a:p>
          <a:p>
            <a:pPr algn="ctr"/>
            <a:endParaRPr lang="en-US" dirty="0" smtClean="0"/>
          </a:p>
          <a:p>
            <a:pPr algn="ctr"/>
            <a:endParaRPr lang="en-US" dirty="0" smtClean="0"/>
          </a:p>
          <a:p>
            <a:pPr algn="ctr"/>
            <a:endParaRPr lang="en-US" dirty="0"/>
          </a:p>
          <a:p>
            <a:pPr algn="ctr"/>
            <a:endParaRPr lang="en-US" dirty="0"/>
          </a:p>
          <a:p>
            <a:pPr algn="ctr"/>
            <a:r>
              <a:rPr lang="en-US" dirty="0"/>
              <a:t>http://communitylc.weebly.com/</a:t>
            </a:r>
          </a:p>
        </p:txBody>
      </p:sp>
    </p:spTree>
    <p:extLst>
      <p:ext uri="{BB962C8B-B14F-4D97-AF65-F5344CB8AC3E}">
        <p14:creationId xmlns:p14="http://schemas.microsoft.com/office/powerpoint/2010/main" val="702997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cdn.vertex42.com/WordTemplates/images/recipe-card-1_3x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56" y="70007"/>
            <a:ext cx="9035143" cy="681082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09600" y="838200"/>
            <a:ext cx="7924800" cy="5170646"/>
          </a:xfrm>
          <a:prstGeom prst="rect">
            <a:avLst/>
          </a:prstGeom>
        </p:spPr>
        <p:txBody>
          <a:bodyPr wrap="square">
            <a:spAutoFit/>
          </a:bodyPr>
          <a:lstStyle/>
          <a:p>
            <a:r>
              <a:rPr lang="en-US" dirty="0"/>
              <a:t>Recipe:  SUCCESSFUL PARTNERSHIPS</a:t>
            </a:r>
          </a:p>
          <a:p>
            <a:r>
              <a:rPr lang="en-US" dirty="0"/>
              <a:t>Serves: All Children and Families</a:t>
            </a:r>
          </a:p>
          <a:p>
            <a:endParaRPr lang="en-US" sz="800" dirty="0"/>
          </a:p>
          <a:p>
            <a:r>
              <a:rPr lang="en-US" dirty="0"/>
              <a:t>Preparation:  Partners enhance our programs, allow us better use of resources, </a:t>
            </a:r>
          </a:p>
          <a:p>
            <a:r>
              <a:rPr lang="en-US" dirty="0"/>
              <a:t>Give new perspectives, increase community participation, advocate for us, bring new skills, share our vision, and work toward common goals.</a:t>
            </a:r>
          </a:p>
          <a:p>
            <a:endParaRPr lang="en-US" sz="800" dirty="0"/>
          </a:p>
          <a:p>
            <a:r>
              <a:rPr lang="en-US" dirty="0"/>
              <a:t>Ingredients:  Community Education, Literacy Programs, YMCAs, UW-Extension, </a:t>
            </a:r>
          </a:p>
          <a:p>
            <a:r>
              <a:rPr lang="en-US" dirty="0"/>
              <a:t>Grocery Stores, Boys and Girls Club, Department of Natural Resources, Colleges, </a:t>
            </a:r>
          </a:p>
          <a:p>
            <a:r>
              <a:rPr lang="en-US" dirty="0"/>
              <a:t>Sheriff Departments, Churches, Hospitals, Libraries, </a:t>
            </a:r>
            <a:r>
              <a:rPr lang="en-US" dirty="0" smtClean="0"/>
              <a:t>Community Foundations, Parents, and Day Staff</a:t>
            </a:r>
          </a:p>
          <a:p>
            <a:endParaRPr lang="en-US" sz="800" dirty="0"/>
          </a:p>
          <a:p>
            <a:r>
              <a:rPr lang="en-US" dirty="0"/>
              <a:t>Directions:  </a:t>
            </a:r>
          </a:p>
          <a:p>
            <a:r>
              <a:rPr lang="en-US" dirty="0"/>
              <a:t>Step 1</a:t>
            </a:r>
            <a:r>
              <a:rPr lang="en-US" dirty="0" smtClean="0"/>
              <a:t>: Encourage Your Partners to:  Volunteer</a:t>
            </a:r>
            <a:r>
              <a:rPr lang="en-US" dirty="0"/>
              <a:t>, provide recreation, tutor, mentor, provide funds, provide space, provide staff, provide art and music activities, provide transportation, and much more.</a:t>
            </a:r>
          </a:p>
          <a:p>
            <a:r>
              <a:rPr lang="en-US" dirty="0"/>
              <a:t>Step 2:  Appreciate Partners, Listen to Partners, Share with Partners, Evaluate Partners and Celebrate with Partners</a:t>
            </a:r>
            <a:r>
              <a:rPr lang="en-US" dirty="0" smtClean="0"/>
              <a:t>.</a:t>
            </a:r>
          </a:p>
          <a:p>
            <a:endParaRPr lang="en-US" dirty="0"/>
          </a:p>
          <a:p>
            <a:r>
              <a:rPr lang="en-US" dirty="0" smtClean="0"/>
              <a:t>	</a:t>
            </a:r>
            <a:r>
              <a:rPr lang="en-US" dirty="0"/>
              <a:t> </a:t>
            </a:r>
            <a:r>
              <a:rPr lang="en-US" dirty="0" smtClean="0"/>
              <a:t>               Yield:  </a:t>
            </a:r>
            <a:r>
              <a:rPr lang="en-US" b="1" dirty="0" smtClean="0"/>
              <a:t>SUCCESSFUL STUDENTS.. PROGRAMS…&amp; COMMUNITIES</a:t>
            </a:r>
            <a:endParaRPr lang="en-US" b="1" dirty="0"/>
          </a:p>
        </p:txBody>
      </p:sp>
    </p:spTree>
    <p:extLst>
      <p:ext uri="{BB962C8B-B14F-4D97-AF65-F5344CB8AC3E}">
        <p14:creationId xmlns:p14="http://schemas.microsoft.com/office/powerpoint/2010/main" val="11744110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4800600" cy="5355312"/>
          </a:xfrm>
          <a:prstGeom prst="rect">
            <a:avLst/>
          </a:prstGeom>
          <a:noFill/>
        </p:spPr>
        <p:txBody>
          <a:bodyPr wrap="square" rtlCol="0">
            <a:spAutoFit/>
          </a:bodyPr>
          <a:lstStyle/>
          <a:p>
            <a:r>
              <a:rPr lang="en-US" dirty="0" smtClean="0"/>
              <a:t>Trail Mix – Think of Your Partnerships as Trail Mix</a:t>
            </a:r>
          </a:p>
          <a:p>
            <a:endParaRPr lang="en-US" dirty="0"/>
          </a:p>
          <a:p>
            <a:pPr marL="285750" indent="-285750">
              <a:buFont typeface="Arial" panose="020B0604020202020204" pitchFamily="34" charset="0"/>
              <a:buChar char="•"/>
            </a:pPr>
            <a:r>
              <a:rPr lang="en-US" dirty="0" smtClean="0"/>
              <a:t>Golden Graham – Your Program – The BASE of the partnership</a:t>
            </a:r>
          </a:p>
          <a:p>
            <a:pPr marL="285750" indent="-285750">
              <a:buFont typeface="Arial" panose="020B0604020202020204" pitchFamily="34" charset="0"/>
              <a:buChar char="•"/>
            </a:pPr>
            <a:r>
              <a:rPr lang="en-US" dirty="0" smtClean="0"/>
              <a:t>Pretzels – Partners who provide Supplies – food service/grocery stores, etc.</a:t>
            </a:r>
          </a:p>
          <a:p>
            <a:pPr marL="285750" indent="-285750">
              <a:buFont typeface="Arial" panose="020B0604020202020204" pitchFamily="34" charset="0"/>
              <a:buChar char="•"/>
            </a:pPr>
            <a:r>
              <a:rPr lang="en-US" dirty="0" smtClean="0"/>
              <a:t>Raisins – Partners who provide the Fiber/Academic portion  - teachers/CESA/tutors</a:t>
            </a:r>
            <a:endParaRPr lang="en-US" dirty="0"/>
          </a:p>
          <a:p>
            <a:pPr marL="285750" indent="-285750">
              <a:buFont typeface="Arial" panose="020B0604020202020204" pitchFamily="34" charset="0"/>
              <a:buChar char="•"/>
            </a:pPr>
            <a:r>
              <a:rPr lang="en-US" dirty="0" smtClean="0"/>
              <a:t>Peanuts – Partners who provide funding</a:t>
            </a:r>
          </a:p>
          <a:p>
            <a:pPr marL="285750" indent="-285750">
              <a:buFont typeface="Arial" panose="020B0604020202020204" pitchFamily="34" charset="0"/>
              <a:buChar char="•"/>
            </a:pPr>
            <a:r>
              <a:rPr lang="en-US" dirty="0" smtClean="0"/>
              <a:t>M &amp; </a:t>
            </a:r>
            <a:r>
              <a:rPr lang="en-US" dirty="0" err="1" smtClean="0"/>
              <a:t>Ms</a:t>
            </a:r>
            <a:r>
              <a:rPr lang="en-US" dirty="0" smtClean="0"/>
              <a:t> – Partners who provide the fun, colorful stuff – recreation/arts/music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Trail Mix much more tasty – Partners provide that to your program.</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Thanks for Attending </a:t>
            </a:r>
            <a:r>
              <a:rPr lang="en-US" smtClean="0"/>
              <a:t>Our Workshop….</a:t>
            </a:r>
            <a:endParaRPr lang="en-US" dirty="0"/>
          </a:p>
        </p:txBody>
      </p:sp>
      <p:pic>
        <p:nvPicPr>
          <p:cNvPr id="2050" name="Picture 2" descr="http://nourish.org/wp-content/uploads/2011/10/trail-mix-nancy-mueller.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6914" y="1905000"/>
            <a:ext cx="3102162" cy="2476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986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1"/>
            <a:ext cx="8305800" cy="5181600"/>
          </a:xfrm>
        </p:spPr>
        <p:txBody>
          <a:bodyPr>
            <a:normAutofit/>
          </a:bodyPr>
          <a:lstStyle/>
          <a:p>
            <a:pPr marL="0" indent="0" algn="ctr">
              <a:buNone/>
            </a:pPr>
            <a:r>
              <a:rPr lang="en-US" sz="4400" dirty="0" smtClean="0">
                <a:latin typeface="Lucida Calligraphy" panose="03010101010101010101" pitchFamily="66" charset="0"/>
              </a:rPr>
              <a:t>DISCLAIMOR</a:t>
            </a:r>
            <a:endParaRPr lang="en-US" sz="4400" dirty="0">
              <a:latin typeface="Lucida Calligraphy" panose="03010101010101010101" pitchFamily="66" charset="0"/>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371600"/>
            <a:ext cx="4648200" cy="4863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2956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cdn.vertex42.com/WordTemplates/images/recipe-card-1_3x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76200"/>
            <a:ext cx="8863542" cy="68108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2343" y="1066800"/>
            <a:ext cx="7620000" cy="5078313"/>
          </a:xfrm>
          <a:prstGeom prst="rect">
            <a:avLst/>
          </a:prstGeom>
          <a:noFill/>
        </p:spPr>
        <p:txBody>
          <a:bodyPr wrap="square" rtlCol="0">
            <a:spAutoFit/>
          </a:bodyPr>
          <a:lstStyle/>
          <a:p>
            <a:r>
              <a:rPr lang="en-US" dirty="0" smtClean="0"/>
              <a:t>Recipe:  _______________________________</a:t>
            </a:r>
          </a:p>
          <a:p>
            <a:r>
              <a:rPr lang="en-US" dirty="0" smtClean="0"/>
              <a:t>Serves: ___________________________________________</a:t>
            </a:r>
          </a:p>
          <a:p>
            <a:endParaRPr lang="en-US" dirty="0"/>
          </a:p>
          <a:p>
            <a:r>
              <a:rPr lang="en-US" dirty="0" smtClean="0"/>
              <a:t>Preparation: ________________________________________________</a:t>
            </a:r>
            <a:br>
              <a:rPr lang="en-US" dirty="0" smtClean="0"/>
            </a:br>
            <a:r>
              <a:rPr lang="en-US" dirty="0" smtClean="0"/>
              <a:t>___________________________________________________________</a:t>
            </a:r>
            <a:br>
              <a:rPr lang="en-US" dirty="0" smtClean="0"/>
            </a:br>
            <a:r>
              <a:rPr lang="en-US" dirty="0" smtClean="0"/>
              <a:t>___________________________________________________________</a:t>
            </a:r>
          </a:p>
          <a:p>
            <a:endParaRPr lang="en-US" dirty="0"/>
          </a:p>
          <a:p>
            <a:r>
              <a:rPr lang="en-US" dirty="0" smtClean="0"/>
              <a:t>Ingredients: ______________________________________________________</a:t>
            </a:r>
            <a:br>
              <a:rPr lang="en-US" dirty="0" smtClean="0"/>
            </a:br>
            <a:r>
              <a:rPr lang="en-US" dirty="0" smtClean="0"/>
              <a:t>_________________________________________________________________</a:t>
            </a:r>
            <a:br>
              <a:rPr lang="en-US" dirty="0" smtClean="0"/>
            </a:br>
            <a:r>
              <a:rPr lang="en-US" dirty="0" smtClean="0"/>
              <a:t>_________________________________________________________________</a:t>
            </a:r>
            <a:br>
              <a:rPr lang="en-US" dirty="0" smtClean="0"/>
            </a:br>
            <a:endParaRPr lang="en-US" dirty="0" smtClean="0"/>
          </a:p>
          <a:p>
            <a:r>
              <a:rPr lang="en-US" dirty="0" smtClean="0"/>
              <a:t>Directions:  _______________________________________________________</a:t>
            </a:r>
            <a:br>
              <a:rPr lang="en-US" dirty="0" smtClean="0"/>
            </a:br>
            <a:r>
              <a:rPr lang="en-US" dirty="0" smtClean="0"/>
              <a:t>___________________________________________________________________________________________________________________________________________________________________________________________________</a:t>
            </a:r>
          </a:p>
          <a:p>
            <a:endParaRPr lang="en-US" dirty="0" smtClean="0"/>
          </a:p>
          <a:p>
            <a:r>
              <a:rPr lang="en-US" dirty="0"/>
              <a:t> </a:t>
            </a:r>
          </a:p>
          <a:p>
            <a:r>
              <a:rPr lang="en-US" dirty="0" smtClean="0"/>
              <a:t>		Yield: ____________________________________________</a:t>
            </a:r>
            <a:endParaRPr lang="en-US" dirty="0"/>
          </a:p>
        </p:txBody>
      </p:sp>
    </p:spTree>
    <p:extLst>
      <p:ext uri="{BB962C8B-B14F-4D97-AF65-F5344CB8AC3E}">
        <p14:creationId xmlns:p14="http://schemas.microsoft.com/office/powerpoint/2010/main" val="4206976539"/>
      </p:ext>
    </p:extLst>
  </p:cSld>
  <p:clrMapOvr>
    <a:masterClrMapping/>
  </p:clrMapOvr>
  <mc:AlternateContent xmlns:mc="http://schemas.openxmlformats.org/markup-compatibility/2006" xmlns:p14="http://schemas.microsoft.com/office/powerpoint/2010/main">
    <mc:Choice Requires="p14">
      <p:transition spd="med" p14:dur="700" advTm="5000">
        <p:fade/>
      </p:transition>
    </mc:Choice>
    <mc:Fallback xmlns="">
      <p:transition spd="med"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450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500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500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cdn.vertex42.com/WordTemplates/images/recipe-card-1_3x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76200"/>
            <a:ext cx="8863542" cy="68108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2818" y="838200"/>
            <a:ext cx="7620000" cy="5170646"/>
          </a:xfrm>
          <a:prstGeom prst="rect">
            <a:avLst/>
          </a:prstGeom>
          <a:noFill/>
        </p:spPr>
        <p:txBody>
          <a:bodyPr wrap="square" rtlCol="0">
            <a:spAutoFit/>
          </a:bodyPr>
          <a:lstStyle/>
          <a:p>
            <a:r>
              <a:rPr lang="en-US" sz="2400" b="1" dirty="0" smtClean="0"/>
              <a:t>Recipe:  </a:t>
            </a:r>
          </a:p>
          <a:p>
            <a:r>
              <a:rPr lang="en-US" dirty="0" smtClean="0"/>
              <a:t>Serves: ___________________________________________</a:t>
            </a:r>
          </a:p>
          <a:p>
            <a:endParaRPr lang="en-US" dirty="0"/>
          </a:p>
          <a:p>
            <a:r>
              <a:rPr lang="en-US" dirty="0" smtClean="0"/>
              <a:t>Preparation: ________________________________________________</a:t>
            </a:r>
            <a:br>
              <a:rPr lang="en-US" dirty="0" smtClean="0"/>
            </a:br>
            <a:r>
              <a:rPr lang="en-US" dirty="0" smtClean="0"/>
              <a:t>___________________________________________________________</a:t>
            </a:r>
            <a:br>
              <a:rPr lang="en-US" dirty="0" smtClean="0"/>
            </a:br>
            <a:r>
              <a:rPr lang="en-US" dirty="0" smtClean="0"/>
              <a:t>___________________________________________________________</a:t>
            </a:r>
          </a:p>
          <a:p>
            <a:endParaRPr lang="en-US" dirty="0"/>
          </a:p>
          <a:p>
            <a:r>
              <a:rPr lang="en-US" dirty="0" smtClean="0"/>
              <a:t>Ingredients: ______________________________________________________</a:t>
            </a:r>
            <a:br>
              <a:rPr lang="en-US" dirty="0" smtClean="0"/>
            </a:br>
            <a:r>
              <a:rPr lang="en-US" dirty="0" smtClean="0"/>
              <a:t>_________________________________________________________________</a:t>
            </a:r>
            <a:br>
              <a:rPr lang="en-US" dirty="0" smtClean="0"/>
            </a:br>
            <a:r>
              <a:rPr lang="en-US" dirty="0" smtClean="0"/>
              <a:t>_________________________________________________________________</a:t>
            </a:r>
            <a:br>
              <a:rPr lang="en-US" dirty="0" smtClean="0"/>
            </a:br>
            <a:endParaRPr lang="en-US" dirty="0" smtClean="0"/>
          </a:p>
          <a:p>
            <a:r>
              <a:rPr lang="en-US" dirty="0" smtClean="0"/>
              <a:t>Directions:  _______________________________________________________</a:t>
            </a:r>
            <a:br>
              <a:rPr lang="en-US" dirty="0" smtClean="0"/>
            </a:br>
            <a:r>
              <a:rPr lang="en-US" dirty="0" smtClean="0"/>
              <a:t>___________________________________________________________________________________________________________________________________________________________________________________________________</a:t>
            </a:r>
          </a:p>
          <a:p>
            <a:endParaRPr lang="en-US" dirty="0" smtClean="0"/>
          </a:p>
          <a:p>
            <a:r>
              <a:rPr lang="en-US" dirty="0"/>
              <a:t> </a:t>
            </a:r>
          </a:p>
          <a:p>
            <a:r>
              <a:rPr lang="en-US" dirty="0" smtClean="0"/>
              <a:t>		Yield: ____________________________________________</a:t>
            </a:r>
            <a:endParaRPr lang="en-US" dirty="0"/>
          </a:p>
        </p:txBody>
      </p:sp>
    </p:spTree>
    <p:extLst>
      <p:ext uri="{BB962C8B-B14F-4D97-AF65-F5344CB8AC3E}">
        <p14:creationId xmlns:p14="http://schemas.microsoft.com/office/powerpoint/2010/main" val="3194447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cdn.vertex42.com/WordTemplates/images/recipe-card-1_3x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76200"/>
            <a:ext cx="8863542" cy="68108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2343" y="942457"/>
            <a:ext cx="7620000" cy="5170646"/>
          </a:xfrm>
          <a:prstGeom prst="rect">
            <a:avLst/>
          </a:prstGeom>
          <a:noFill/>
        </p:spPr>
        <p:txBody>
          <a:bodyPr wrap="square" rtlCol="0">
            <a:spAutoFit/>
          </a:bodyPr>
          <a:lstStyle/>
          <a:p>
            <a:r>
              <a:rPr lang="en-US" dirty="0" smtClean="0"/>
              <a:t>Recipe:  SUCCESSFUL PARTNERSHIPS</a:t>
            </a:r>
          </a:p>
          <a:p>
            <a:r>
              <a:rPr lang="en-US" sz="2400" b="1" dirty="0" smtClean="0"/>
              <a:t>Serves</a:t>
            </a:r>
            <a:r>
              <a:rPr lang="en-US" dirty="0" smtClean="0"/>
              <a:t>: ___________________________________________</a:t>
            </a:r>
          </a:p>
          <a:p>
            <a:endParaRPr lang="en-US" dirty="0"/>
          </a:p>
          <a:p>
            <a:r>
              <a:rPr lang="en-US" dirty="0" smtClean="0"/>
              <a:t>Preparation: ________________________________________________</a:t>
            </a:r>
            <a:br>
              <a:rPr lang="en-US" dirty="0" smtClean="0"/>
            </a:br>
            <a:r>
              <a:rPr lang="en-US" dirty="0" smtClean="0"/>
              <a:t>___________________________________________________________</a:t>
            </a:r>
            <a:br>
              <a:rPr lang="en-US" dirty="0" smtClean="0"/>
            </a:br>
            <a:r>
              <a:rPr lang="en-US" dirty="0" smtClean="0"/>
              <a:t>___________________________________________________________</a:t>
            </a:r>
          </a:p>
          <a:p>
            <a:endParaRPr lang="en-US" dirty="0"/>
          </a:p>
          <a:p>
            <a:r>
              <a:rPr lang="en-US" dirty="0" smtClean="0"/>
              <a:t>Ingredients: ______________________________________________________</a:t>
            </a:r>
            <a:br>
              <a:rPr lang="en-US" dirty="0" smtClean="0"/>
            </a:br>
            <a:r>
              <a:rPr lang="en-US" dirty="0" smtClean="0"/>
              <a:t>_________________________________________________________________</a:t>
            </a:r>
            <a:br>
              <a:rPr lang="en-US" dirty="0" smtClean="0"/>
            </a:br>
            <a:r>
              <a:rPr lang="en-US" dirty="0" smtClean="0"/>
              <a:t>_________________________________________________________________</a:t>
            </a:r>
            <a:br>
              <a:rPr lang="en-US" dirty="0" smtClean="0"/>
            </a:br>
            <a:endParaRPr lang="en-US" dirty="0" smtClean="0"/>
          </a:p>
          <a:p>
            <a:r>
              <a:rPr lang="en-US" dirty="0" smtClean="0"/>
              <a:t>Directions:  _______________________________________________________</a:t>
            </a:r>
            <a:br>
              <a:rPr lang="en-US" dirty="0" smtClean="0"/>
            </a:br>
            <a:r>
              <a:rPr lang="en-US" dirty="0" smtClean="0"/>
              <a:t>___________________________________________________________________________________________________________________________________________________________________________________________________</a:t>
            </a:r>
          </a:p>
          <a:p>
            <a:endParaRPr lang="en-US" dirty="0" smtClean="0"/>
          </a:p>
          <a:p>
            <a:r>
              <a:rPr lang="en-US" dirty="0"/>
              <a:t> </a:t>
            </a:r>
          </a:p>
          <a:p>
            <a:r>
              <a:rPr lang="en-US" dirty="0" smtClean="0"/>
              <a:t>		Yield: ____________________________________________</a:t>
            </a:r>
            <a:endParaRPr lang="en-US" dirty="0"/>
          </a:p>
        </p:txBody>
      </p:sp>
    </p:spTree>
    <p:extLst>
      <p:ext uri="{BB962C8B-B14F-4D97-AF65-F5344CB8AC3E}">
        <p14:creationId xmlns:p14="http://schemas.microsoft.com/office/powerpoint/2010/main" val="3194447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cdn.vertex42.com/WordTemplates/images/recipe-card-1_3x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 y="-8653"/>
            <a:ext cx="8969829" cy="694285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38200" y="952952"/>
            <a:ext cx="7772400" cy="5262979"/>
          </a:xfrm>
          <a:prstGeom prst="rect">
            <a:avLst/>
          </a:prstGeom>
        </p:spPr>
        <p:txBody>
          <a:bodyPr wrap="square">
            <a:spAutoFit/>
          </a:bodyPr>
          <a:lstStyle/>
          <a:p>
            <a:r>
              <a:rPr lang="en-US" dirty="0"/>
              <a:t>Recipe:  </a:t>
            </a:r>
            <a:r>
              <a:rPr lang="en-US" i="1" dirty="0"/>
              <a:t>SUCCESSFUL PARTNERSHIPS</a:t>
            </a:r>
          </a:p>
          <a:p>
            <a:r>
              <a:rPr lang="en-US" dirty="0"/>
              <a:t>Serves: </a:t>
            </a:r>
            <a:r>
              <a:rPr lang="en-US" dirty="0" smtClean="0"/>
              <a:t> All Children and Families</a:t>
            </a:r>
            <a:endParaRPr lang="en-US" dirty="0"/>
          </a:p>
          <a:p>
            <a:endParaRPr lang="en-US" sz="1200" b="1" dirty="0"/>
          </a:p>
          <a:p>
            <a:r>
              <a:rPr lang="en-US" sz="2400" b="1" dirty="0"/>
              <a:t>Preparation</a:t>
            </a:r>
            <a:r>
              <a:rPr lang="en-US" dirty="0"/>
              <a:t>: ________________________________________________</a:t>
            </a:r>
            <a:br>
              <a:rPr lang="en-US" dirty="0"/>
            </a:br>
            <a:r>
              <a:rPr lang="en-US" dirty="0"/>
              <a:t>___________________________________________________________</a:t>
            </a:r>
            <a:br>
              <a:rPr lang="en-US" dirty="0"/>
            </a:br>
            <a:r>
              <a:rPr lang="en-US" dirty="0"/>
              <a:t>___________________________________________________________</a:t>
            </a:r>
          </a:p>
          <a:p>
            <a:endParaRPr lang="en-US" dirty="0"/>
          </a:p>
          <a:p>
            <a:r>
              <a:rPr lang="en-US" dirty="0"/>
              <a:t>Ingredients: ______________________________________________________</a:t>
            </a:r>
            <a:br>
              <a:rPr lang="en-US" dirty="0"/>
            </a:br>
            <a:r>
              <a:rPr lang="en-US" dirty="0"/>
              <a:t>_________________________________________________________________</a:t>
            </a:r>
            <a:br>
              <a:rPr lang="en-US" dirty="0"/>
            </a:br>
            <a:r>
              <a:rPr lang="en-US" dirty="0"/>
              <a:t>_________________________________________________________________</a:t>
            </a:r>
            <a:br>
              <a:rPr lang="en-US" dirty="0"/>
            </a:br>
            <a:endParaRPr lang="en-US" dirty="0"/>
          </a:p>
          <a:p>
            <a:r>
              <a:rPr lang="en-US" dirty="0"/>
              <a:t>Directions:  _______________________________________________________</a:t>
            </a:r>
            <a:br>
              <a:rPr lang="en-US" dirty="0"/>
            </a:br>
            <a:r>
              <a:rPr lang="en-US" dirty="0"/>
              <a:t>___________________________________________________________________________________________________________________________________________________________________________________________________</a:t>
            </a:r>
          </a:p>
          <a:p>
            <a:endParaRPr lang="en-US" dirty="0"/>
          </a:p>
          <a:p>
            <a:r>
              <a:rPr lang="en-US" dirty="0"/>
              <a:t> </a:t>
            </a:r>
          </a:p>
          <a:p>
            <a:r>
              <a:rPr lang="en-US" dirty="0"/>
              <a:t>		Yield: ____________________________________________</a:t>
            </a:r>
          </a:p>
        </p:txBody>
      </p:sp>
    </p:spTree>
    <p:extLst>
      <p:ext uri="{BB962C8B-B14F-4D97-AF65-F5344CB8AC3E}">
        <p14:creationId xmlns:p14="http://schemas.microsoft.com/office/powerpoint/2010/main" val="3481404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cdn.free-power-point-templates.com/wp-content/uploads/2011/02/1046_exampl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36162"/>
            <a:ext cx="8382000" cy="63063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16864" y="457200"/>
            <a:ext cx="7239000" cy="646331"/>
          </a:xfrm>
          <a:prstGeom prst="rect">
            <a:avLst/>
          </a:prstGeom>
          <a:noFill/>
        </p:spPr>
        <p:txBody>
          <a:bodyPr wrap="square" rtlCol="0">
            <a:spAutoFit/>
          </a:bodyPr>
          <a:lstStyle/>
          <a:p>
            <a:r>
              <a:rPr lang="en-US" sz="3600" dirty="0" smtClean="0">
                <a:latin typeface="Lucida Calligraphy" panose="03010101010101010101" pitchFamily="66" charset="0"/>
              </a:rPr>
              <a:t>PREPARATION</a:t>
            </a:r>
            <a:endParaRPr lang="en-US" sz="3600" dirty="0">
              <a:latin typeface="Lucida Calligraphy" panose="03010101010101010101" pitchFamily="66" charset="0"/>
            </a:endParaRPr>
          </a:p>
        </p:txBody>
      </p:sp>
      <p:sp>
        <p:nvSpPr>
          <p:cNvPr id="4" name="Rectangle 3"/>
          <p:cNvSpPr/>
          <p:nvPr/>
        </p:nvSpPr>
        <p:spPr>
          <a:xfrm>
            <a:off x="1040020" y="1103531"/>
            <a:ext cx="7875380" cy="5355312"/>
          </a:xfrm>
          <a:prstGeom prst="rect">
            <a:avLst/>
          </a:prstGeom>
        </p:spPr>
        <p:txBody>
          <a:bodyPr wrap="square">
            <a:spAutoFit/>
          </a:bodyPr>
          <a:lstStyle/>
          <a:p>
            <a:r>
              <a:rPr lang="en-US" sz="2400" dirty="0" smtClean="0"/>
              <a:t>Partnerships 101</a:t>
            </a:r>
          </a:p>
          <a:p>
            <a:pPr lvl="1"/>
            <a:endParaRPr lang="en-US" sz="1000" dirty="0" smtClean="0"/>
          </a:p>
          <a:p>
            <a:pPr marL="285750" indent="-285750">
              <a:buFont typeface="Arial" panose="020B0604020202020204" pitchFamily="34" charset="0"/>
              <a:buChar char="•"/>
            </a:pPr>
            <a:r>
              <a:rPr lang="en-US" dirty="0" smtClean="0"/>
              <a:t>What is a Partnership? </a:t>
            </a:r>
            <a:r>
              <a:rPr lang="en-US" sz="1400" dirty="0" smtClean="0"/>
              <a:t>A partnership is two or more organizations working together to achieve common goals.</a:t>
            </a:r>
            <a:endParaRPr lang="en-US" sz="1400" dirty="0"/>
          </a:p>
          <a:p>
            <a:pPr marL="285750" indent="-285750">
              <a:buFont typeface="Arial" panose="020B0604020202020204" pitchFamily="34" charset="0"/>
              <a:buChar char="•"/>
            </a:pPr>
            <a:r>
              <a:rPr lang="en-US" dirty="0" smtClean="0"/>
              <a:t>Formal </a:t>
            </a:r>
            <a:r>
              <a:rPr lang="en-US" dirty="0"/>
              <a:t>or Informal</a:t>
            </a:r>
            <a:r>
              <a:rPr lang="en-US" dirty="0" smtClean="0"/>
              <a:t>? – </a:t>
            </a:r>
          </a:p>
          <a:p>
            <a:pPr marL="742950" lvl="1" indent="-285750">
              <a:buFont typeface="Arial" panose="020B0604020202020204" pitchFamily="34" charset="0"/>
              <a:buChar char="•"/>
            </a:pPr>
            <a:r>
              <a:rPr lang="en-US" sz="1400" dirty="0" smtClean="0"/>
              <a:t>Formal Partnerships - In a formal partnership each party’s roles and obligations are spelled out in a written agreement – YMCA contracting with After School for swim lessons – Family Literacy Program contracting with CLC to provide Adult Literacy Activities.</a:t>
            </a:r>
          </a:p>
          <a:p>
            <a:pPr marL="742950" lvl="1" indent="-285750">
              <a:buFont typeface="Arial" panose="020B0604020202020204" pitchFamily="34" charset="0"/>
              <a:buChar char="•"/>
            </a:pPr>
            <a:r>
              <a:rPr lang="en-US" sz="1400" dirty="0" smtClean="0"/>
              <a:t>Informal Partnerships – In an informal partnerships, roles and obligations are assumed or agreed to verbally – DNR teaching students about Ice Fishing – Local Library running a book club.</a:t>
            </a:r>
            <a:endParaRPr lang="en-US" dirty="0"/>
          </a:p>
          <a:p>
            <a:r>
              <a:rPr lang="en-US" sz="2400" dirty="0"/>
              <a:t>Why Do We Need </a:t>
            </a:r>
            <a:r>
              <a:rPr lang="en-US" sz="2400" dirty="0" smtClean="0"/>
              <a:t>Partners? –</a:t>
            </a:r>
            <a:r>
              <a:rPr lang="en-US" sz="1400" dirty="0" smtClean="0"/>
              <a:t> Every program is different – take time to think about the greatest needs in your program..</a:t>
            </a:r>
          </a:p>
          <a:p>
            <a:pPr lvl="1"/>
            <a:endParaRPr lang="en-US" sz="1000" dirty="0"/>
          </a:p>
          <a:p>
            <a:pPr marL="1657350" lvl="3" indent="-285750">
              <a:buFont typeface="Arial" panose="020B0604020202020204" pitchFamily="34" charset="0"/>
              <a:buChar char="•"/>
            </a:pPr>
            <a:r>
              <a:rPr lang="en-US" sz="1400" dirty="0"/>
              <a:t>Synergy - 1 + 1 = </a:t>
            </a:r>
            <a:r>
              <a:rPr lang="en-US" sz="1400" dirty="0" smtClean="0"/>
              <a:t>3 – Partners create more than the sum of the whole – Valuing differences is what really drives synergy -</a:t>
            </a:r>
            <a:endParaRPr lang="en-US" sz="1400" dirty="0"/>
          </a:p>
          <a:p>
            <a:pPr marL="2114550" lvl="4" indent="-285750">
              <a:buFont typeface="Arial" panose="020B0604020202020204" pitchFamily="34" charset="0"/>
              <a:buChar char="•"/>
            </a:pPr>
            <a:r>
              <a:rPr lang="en-US" sz="1400" dirty="0"/>
              <a:t>Better Use of Limited Resources</a:t>
            </a:r>
          </a:p>
          <a:p>
            <a:pPr marL="2571750" lvl="5" indent="-285750">
              <a:buFont typeface="Arial" panose="020B0604020202020204" pitchFamily="34" charset="0"/>
              <a:buChar char="•"/>
            </a:pPr>
            <a:r>
              <a:rPr lang="en-US" sz="1400" dirty="0"/>
              <a:t>Different </a:t>
            </a:r>
            <a:r>
              <a:rPr lang="en-US" sz="1400" dirty="0" smtClean="0"/>
              <a:t>Perspectives – develop creative solutions emerging from partner’s differing perspectives.</a:t>
            </a:r>
            <a:endParaRPr lang="en-US" sz="1400" dirty="0"/>
          </a:p>
          <a:p>
            <a:pPr marL="3028950" lvl="6" indent="-285750">
              <a:buFont typeface="Arial" panose="020B0604020202020204" pitchFamily="34" charset="0"/>
              <a:buChar char="•"/>
            </a:pPr>
            <a:r>
              <a:rPr lang="en-US" sz="1400" dirty="0"/>
              <a:t>Share </a:t>
            </a:r>
            <a:r>
              <a:rPr lang="en-US" sz="1400" dirty="0" smtClean="0"/>
              <a:t>Knowledge and ideas- 2 sites have common planning time</a:t>
            </a:r>
            <a:endParaRPr lang="en-US" sz="1400" dirty="0"/>
          </a:p>
          <a:p>
            <a:pPr marL="3486150" lvl="7" indent="-285750">
              <a:buFont typeface="Arial" panose="020B0604020202020204" pitchFamily="34" charset="0"/>
              <a:buChar char="•"/>
            </a:pPr>
            <a:r>
              <a:rPr lang="en-US" sz="1400" dirty="0"/>
              <a:t>More </a:t>
            </a:r>
            <a:r>
              <a:rPr lang="en-US" sz="1400" dirty="0" smtClean="0"/>
              <a:t>Advocates – Spread the word</a:t>
            </a:r>
            <a:endParaRPr lang="en-US" sz="1400" dirty="0"/>
          </a:p>
          <a:p>
            <a:pPr marL="3943350" lvl="8" indent="-285750">
              <a:buFont typeface="Arial" panose="020B0604020202020204" pitchFamily="34" charset="0"/>
              <a:buChar char="•"/>
            </a:pPr>
            <a:r>
              <a:rPr lang="en-US" sz="1400" dirty="0"/>
              <a:t>Attract More </a:t>
            </a:r>
            <a:r>
              <a:rPr lang="en-US" sz="1400" dirty="0" smtClean="0"/>
              <a:t>$$$$ - Donors want to reach the most people possible with their gift - </a:t>
            </a:r>
            <a:endParaRPr lang="en-US" sz="1400" dirty="0"/>
          </a:p>
        </p:txBody>
      </p:sp>
      <p:pic>
        <p:nvPicPr>
          <p:cNvPr id="5122" name="Picture 2" descr="http://charlesstreetvideo.net/wp-content/uploads/2013/08/Strategic-Partners.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00800" y="368819"/>
            <a:ext cx="2027642" cy="1258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018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cdn.free-power-point-templates.com/wp-content/uploads/2011/02/1046_exampl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36162"/>
            <a:ext cx="8610600" cy="630631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108031845"/>
              </p:ext>
            </p:extLst>
          </p:nvPr>
        </p:nvGraphicFramePr>
        <p:xfrm>
          <a:off x="3886200" y="1600200"/>
          <a:ext cx="4724400" cy="4372198"/>
        </p:xfrm>
        <a:graphic>
          <a:graphicData uri="http://schemas.openxmlformats.org/drawingml/2006/table">
            <a:tbl>
              <a:tblPr firstRow="1" firstCol="1" bandRow="1">
                <a:tableStyleId>{5C22544A-7EE6-4342-B048-85BDC9FD1C3A}</a:tableStyleId>
              </a:tblPr>
              <a:tblGrid>
                <a:gridCol w="2029876"/>
                <a:gridCol w="1347262"/>
                <a:gridCol w="1347262"/>
              </a:tblGrid>
              <a:tr h="100455">
                <a:tc>
                  <a:txBody>
                    <a:bodyPr/>
                    <a:lstStyle/>
                    <a:p>
                      <a:pPr marL="0" marR="0">
                        <a:lnSpc>
                          <a:spcPct val="115000"/>
                        </a:lnSpc>
                        <a:spcBef>
                          <a:spcPts val="0"/>
                        </a:spcBef>
                        <a:spcAft>
                          <a:spcPts val="0"/>
                        </a:spcAft>
                      </a:pPr>
                      <a:r>
                        <a:rPr lang="en-US" sz="600" dirty="0">
                          <a:effectLst/>
                        </a:rPr>
                        <a:t> </a:t>
                      </a:r>
                      <a:endParaRPr lang="en-US" sz="800" dirty="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Details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Partnership ideas</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COMMUNITY LEADERS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dirty="0">
                          <a:effectLst/>
                        </a:rPr>
                        <a:t> </a:t>
                      </a:r>
                      <a:endParaRPr lang="en-US" sz="800" dirty="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Business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Religious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Political</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Long-term residents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Philanthropists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OTHER</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dirty="0">
                          <a:effectLst/>
                        </a:rPr>
                        <a:t>PLACES</a:t>
                      </a:r>
                      <a:endParaRPr lang="en-US" sz="800" dirty="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Parks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38457">
                <a:tc>
                  <a:txBody>
                    <a:bodyPr/>
                    <a:lstStyle/>
                    <a:p>
                      <a:pPr marL="0" marR="0">
                        <a:lnSpc>
                          <a:spcPct val="115000"/>
                        </a:lnSpc>
                        <a:spcBef>
                          <a:spcPts val="0"/>
                        </a:spcBef>
                        <a:spcAft>
                          <a:spcPts val="0"/>
                        </a:spcAft>
                      </a:pPr>
                      <a:r>
                        <a:rPr lang="en-US" sz="600">
                          <a:effectLst/>
                        </a:rPr>
                        <a:t>Zoos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Museums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Popular meeting places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Restaurants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Colleges and universities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Concert venues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OTHER</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GROUPS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32657">
                <a:tc>
                  <a:txBody>
                    <a:bodyPr/>
                    <a:lstStyle/>
                    <a:p>
                      <a:pPr marL="0" marR="0">
                        <a:lnSpc>
                          <a:spcPct val="115000"/>
                        </a:lnSpc>
                        <a:spcBef>
                          <a:spcPts val="0"/>
                        </a:spcBef>
                        <a:spcAft>
                          <a:spcPts val="0"/>
                        </a:spcAft>
                      </a:pPr>
                      <a:r>
                        <a:rPr lang="en-US" sz="600">
                          <a:effectLst/>
                        </a:rPr>
                        <a:t>Political</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Arts-related</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dirty="0">
                          <a:effectLst/>
                        </a:rPr>
                        <a:t> </a:t>
                      </a:r>
                      <a:endParaRPr lang="en-US" sz="800" dirty="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dirty="0">
                          <a:effectLst/>
                        </a:rPr>
                        <a:t>Service-oriented</a:t>
                      </a:r>
                      <a:endParaRPr lang="en-US" sz="800" dirty="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Community-centered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OTHER</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COMMUNITY SERVICES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Government-related</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Non-profit organizations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Charities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Education- and training-related</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OTHER</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INDUSTRY</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Small businesses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Large corporations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Family-owned businesses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Trade groups and unions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OTHER</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SOURCES OF INFORMATION</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Newsletters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Websites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News organizations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Listservs</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r>
              <a:tr h="100455">
                <a:tc>
                  <a:txBody>
                    <a:bodyPr/>
                    <a:lstStyle/>
                    <a:p>
                      <a:pPr marL="0" marR="0">
                        <a:lnSpc>
                          <a:spcPct val="115000"/>
                        </a:lnSpc>
                        <a:spcBef>
                          <a:spcPts val="0"/>
                        </a:spcBef>
                        <a:spcAft>
                          <a:spcPts val="0"/>
                        </a:spcAft>
                      </a:pPr>
                      <a:r>
                        <a:rPr lang="en-US" sz="600">
                          <a:effectLst/>
                        </a:rPr>
                        <a:t>Chamber of Commerce</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a:effectLst/>
                        </a:rPr>
                        <a:t> </a:t>
                      </a:r>
                      <a:endParaRPr lang="en-US" sz="800">
                        <a:effectLst/>
                        <a:latin typeface="Times New Roman"/>
                        <a:ea typeface="Times New Roman"/>
                      </a:endParaRPr>
                    </a:p>
                  </a:txBody>
                  <a:tcPr marL="47898" marR="47898" marT="0" marB="0"/>
                </a:tc>
                <a:tc>
                  <a:txBody>
                    <a:bodyPr/>
                    <a:lstStyle/>
                    <a:p>
                      <a:pPr marL="0" marR="0">
                        <a:lnSpc>
                          <a:spcPct val="115000"/>
                        </a:lnSpc>
                        <a:spcBef>
                          <a:spcPts val="0"/>
                        </a:spcBef>
                        <a:spcAft>
                          <a:spcPts val="0"/>
                        </a:spcAft>
                      </a:pPr>
                      <a:r>
                        <a:rPr lang="en-US" sz="600" dirty="0">
                          <a:effectLst/>
                        </a:rPr>
                        <a:t> </a:t>
                      </a:r>
                      <a:endParaRPr lang="en-US" sz="800" dirty="0">
                        <a:effectLst/>
                        <a:latin typeface="Times New Roman"/>
                        <a:ea typeface="Times New Roman"/>
                      </a:endParaRPr>
                    </a:p>
                  </a:txBody>
                  <a:tcPr marL="47898" marR="47898" marT="0" marB="0"/>
                </a:tc>
              </a:tr>
            </a:tbl>
          </a:graphicData>
        </a:graphic>
      </p:graphicFrame>
      <p:sp>
        <p:nvSpPr>
          <p:cNvPr id="5" name="TextBox 4"/>
          <p:cNvSpPr txBox="1"/>
          <p:nvPr/>
        </p:nvSpPr>
        <p:spPr>
          <a:xfrm>
            <a:off x="609600" y="457200"/>
            <a:ext cx="7446264" cy="646331"/>
          </a:xfrm>
          <a:prstGeom prst="rect">
            <a:avLst/>
          </a:prstGeom>
          <a:noFill/>
        </p:spPr>
        <p:txBody>
          <a:bodyPr wrap="square" rtlCol="0">
            <a:spAutoFit/>
          </a:bodyPr>
          <a:lstStyle/>
          <a:p>
            <a:r>
              <a:rPr lang="en-US" sz="3600" dirty="0" smtClean="0">
                <a:latin typeface="Lucida Calligraphy" panose="03010101010101010101" pitchFamily="66" charset="0"/>
              </a:rPr>
              <a:t>PREPARATION</a:t>
            </a:r>
            <a:endParaRPr lang="en-US" sz="3600" dirty="0">
              <a:latin typeface="Lucida Calligraphy" panose="03010101010101010101" pitchFamily="66" charset="0"/>
            </a:endParaRPr>
          </a:p>
        </p:txBody>
      </p:sp>
      <p:sp>
        <p:nvSpPr>
          <p:cNvPr id="2" name="TextBox 1"/>
          <p:cNvSpPr txBox="1"/>
          <p:nvPr/>
        </p:nvSpPr>
        <p:spPr>
          <a:xfrm>
            <a:off x="457200" y="2057400"/>
            <a:ext cx="3276600" cy="1538883"/>
          </a:xfrm>
          <a:prstGeom prst="rect">
            <a:avLst/>
          </a:prstGeom>
          <a:noFill/>
        </p:spPr>
        <p:txBody>
          <a:bodyPr wrap="square" rtlCol="0">
            <a:spAutoFit/>
          </a:bodyPr>
          <a:lstStyle/>
          <a:p>
            <a:r>
              <a:rPr lang="en-US" sz="1600" b="1" dirty="0" smtClean="0"/>
              <a:t>Partnership Inventory:</a:t>
            </a:r>
          </a:p>
          <a:p>
            <a:endParaRPr lang="en-US" sz="1000" dirty="0"/>
          </a:p>
          <a:p>
            <a:r>
              <a:rPr lang="en-US" sz="1600" dirty="0" smtClean="0"/>
              <a:t>What skills are needed?</a:t>
            </a:r>
          </a:p>
          <a:p>
            <a:endParaRPr lang="en-US" sz="1000" dirty="0" smtClean="0"/>
          </a:p>
          <a:p>
            <a:r>
              <a:rPr lang="en-US" sz="1600" dirty="0" smtClean="0"/>
              <a:t>Where can we find those resources?</a:t>
            </a:r>
          </a:p>
          <a:p>
            <a:endParaRPr lang="en-US" sz="1000" dirty="0" smtClean="0"/>
          </a:p>
          <a:p>
            <a:r>
              <a:rPr lang="en-US" sz="1600" dirty="0" smtClean="0"/>
              <a:t>Who can provide those resources</a:t>
            </a:r>
            <a:endParaRPr lang="en-US" sz="1600" dirty="0"/>
          </a:p>
        </p:txBody>
      </p:sp>
      <p:sp>
        <p:nvSpPr>
          <p:cNvPr id="6" name="TextBox 5"/>
          <p:cNvSpPr txBox="1"/>
          <p:nvPr/>
        </p:nvSpPr>
        <p:spPr>
          <a:xfrm>
            <a:off x="4436364" y="6096000"/>
            <a:ext cx="4021836" cy="338554"/>
          </a:xfrm>
          <a:prstGeom prst="rect">
            <a:avLst/>
          </a:prstGeom>
          <a:noFill/>
        </p:spPr>
        <p:txBody>
          <a:bodyPr wrap="square" rtlCol="0">
            <a:spAutoFit/>
          </a:bodyPr>
          <a:lstStyle/>
          <a:p>
            <a:r>
              <a:rPr lang="en-US" sz="1600" dirty="0"/>
              <a:t>http://y4y.ed.gov/tools/identifying-partners/</a:t>
            </a:r>
          </a:p>
        </p:txBody>
      </p:sp>
    </p:spTree>
    <p:extLst>
      <p:ext uri="{BB962C8B-B14F-4D97-AF65-F5344CB8AC3E}">
        <p14:creationId xmlns:p14="http://schemas.microsoft.com/office/powerpoint/2010/main" val="2623236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465</TotalTime>
  <Words>2303</Words>
  <Application>Microsoft Office PowerPoint</Application>
  <PresentationFormat>On-screen Show (4:3)</PresentationFormat>
  <Paragraphs>644</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Kosher</dc:creator>
  <cp:lastModifiedBy>Julie Kosher</cp:lastModifiedBy>
  <cp:revision>52</cp:revision>
  <cp:lastPrinted>2013-10-07T14:30:22Z</cp:lastPrinted>
  <dcterms:created xsi:type="dcterms:W3CDTF">2013-10-04T15:26:53Z</dcterms:created>
  <dcterms:modified xsi:type="dcterms:W3CDTF">2013-10-11T15:56:45Z</dcterms:modified>
</cp:coreProperties>
</file>